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6"/>
  </p:notesMasterIdLst>
  <p:sldIdLst>
    <p:sldId id="256" r:id="rId2"/>
    <p:sldId id="259" r:id="rId3"/>
    <p:sldId id="261" r:id="rId4"/>
    <p:sldId id="284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PT Serif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983D03-59D2-43A2-96AC-5074596D6F3F}">
  <a:tblStyle styleId="{57983D03-59D2-43A2-96AC-5074596D6F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nnifer%20Ehlers\Box%20Sync\FY20%20BUDGET\2019%20staff%20retre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FY16</c:v>
                </c:pt>
                <c:pt idx="1">
                  <c:v>FY17</c:v>
                </c:pt>
                <c:pt idx="2">
                  <c:v>FY18</c:v>
                </c:pt>
                <c:pt idx="3">
                  <c:v>FY19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-417232.25</c:v>
                </c:pt>
                <c:pt idx="1">
                  <c:v>-209546.33</c:v>
                </c:pt>
                <c:pt idx="2">
                  <c:v>-37673.65</c:v>
                </c:pt>
                <c:pt idx="3">
                  <c:v>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E-4667-8F1F-1F674F4AD6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3316832"/>
        <c:axId val="403318800"/>
      </c:barChart>
      <c:catAx>
        <c:axId val="40331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318800"/>
        <c:crosses val="autoZero"/>
        <c:auto val="1"/>
        <c:lblAlgn val="ctr"/>
        <c:lblOffset val="100"/>
        <c:noMultiLvlLbl val="0"/>
      </c:catAx>
      <c:valAx>
        <c:axId val="40331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31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490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8142711" y="3918330"/>
            <a:ext cx="943913" cy="133739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22" name="Google Shape;22;p2"/>
          <p:cNvSpPr/>
          <p:nvPr/>
        </p:nvSpPr>
        <p:spPr>
          <a:xfrm>
            <a:off x="8246778" y="1061814"/>
            <a:ext cx="565397" cy="7946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23" name="Google Shape;23;p2"/>
          <p:cNvSpPr/>
          <p:nvPr/>
        </p:nvSpPr>
        <p:spPr>
          <a:xfrm>
            <a:off x="7302238" y="4554392"/>
            <a:ext cx="623239" cy="6685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24" name="Google Shape;24;p2"/>
          <p:cNvSpPr/>
          <p:nvPr/>
        </p:nvSpPr>
        <p:spPr>
          <a:xfrm>
            <a:off x="8812176" y="313545"/>
            <a:ext cx="505297" cy="64940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25" name="Google Shape;25;p2"/>
          <p:cNvSpPr/>
          <p:nvPr/>
        </p:nvSpPr>
        <p:spPr>
          <a:xfrm>
            <a:off x="7486177" y="4101249"/>
            <a:ext cx="218857" cy="33853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26" name="Google Shape;26;p2"/>
          <p:cNvSpPr/>
          <p:nvPr/>
        </p:nvSpPr>
        <p:spPr>
          <a:xfrm>
            <a:off x="6980299" y="-88163"/>
            <a:ext cx="707299" cy="10564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27" name="Google Shape;27;p2"/>
          <p:cNvSpPr/>
          <p:nvPr/>
        </p:nvSpPr>
        <p:spPr>
          <a:xfrm>
            <a:off x="8353588" y="325842"/>
            <a:ext cx="315620" cy="43634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28" name="Google Shape;28;p2"/>
          <p:cNvSpPr/>
          <p:nvPr/>
        </p:nvSpPr>
        <p:spPr>
          <a:xfrm>
            <a:off x="7687616" y="916471"/>
            <a:ext cx="245359" cy="45311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29" name="Google Shape;29;p2"/>
          <p:cNvSpPr/>
          <p:nvPr/>
        </p:nvSpPr>
        <p:spPr>
          <a:xfrm>
            <a:off x="8637153" y="2924174"/>
            <a:ext cx="816948" cy="110613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30" name="Google Shape;30;p2"/>
          <p:cNvSpPr/>
          <p:nvPr/>
        </p:nvSpPr>
        <p:spPr>
          <a:xfrm rot="-5400000">
            <a:off x="6840000" y="4568068"/>
            <a:ext cx="417000" cy="3285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5400000">
            <a:off x="6496124" y="-12475"/>
            <a:ext cx="589800" cy="4071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8208235" y="3375182"/>
            <a:ext cx="218854" cy="3098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33" name="Google Shape;33;p2"/>
          <p:cNvSpPr/>
          <p:nvPr/>
        </p:nvSpPr>
        <p:spPr>
          <a:xfrm>
            <a:off x="8013853" y="659316"/>
            <a:ext cx="258850" cy="30899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34" name="Google Shape;34;p2"/>
          <p:cNvSpPr/>
          <p:nvPr/>
        </p:nvSpPr>
        <p:spPr>
          <a:xfrm>
            <a:off x="7828438" y="4163755"/>
            <a:ext cx="206506" cy="21354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35" name="Google Shape;35;p2"/>
          <p:cNvSpPr/>
          <p:nvPr/>
        </p:nvSpPr>
        <p:spPr>
          <a:xfrm>
            <a:off x="8003439" y="1292797"/>
            <a:ext cx="172864" cy="21116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36" name="Google Shape;36;p2"/>
          <p:cNvSpPr/>
          <p:nvPr/>
        </p:nvSpPr>
        <p:spPr>
          <a:xfrm>
            <a:off x="7939495" y="-95340"/>
            <a:ext cx="476421" cy="66114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37" name="Google Shape;37;p2"/>
          <p:cNvSpPr/>
          <p:nvPr/>
        </p:nvSpPr>
        <p:spPr>
          <a:xfrm>
            <a:off x="7709340" y="156126"/>
            <a:ext cx="64053" cy="1582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38" name="Google Shape;38;p2"/>
          <p:cNvSpPr/>
          <p:nvPr/>
        </p:nvSpPr>
        <p:spPr>
          <a:xfrm>
            <a:off x="9017902" y="4284544"/>
            <a:ext cx="121390" cy="1663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39" name="Google Shape;39;p2"/>
          <p:cNvSpPr/>
          <p:nvPr/>
        </p:nvSpPr>
        <p:spPr>
          <a:xfrm>
            <a:off x="8736528" y="68644"/>
            <a:ext cx="172852" cy="25157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40" name="Google Shape;40;p2"/>
          <p:cNvSpPr/>
          <p:nvPr/>
        </p:nvSpPr>
        <p:spPr>
          <a:xfrm>
            <a:off x="9053841" y="1122374"/>
            <a:ext cx="172853" cy="22214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41" name="Google Shape;41;p2"/>
          <p:cNvSpPr txBox="1">
            <a:spLocks noGrp="1"/>
          </p:cNvSpPr>
          <p:nvPr>
            <p:ph type="ctrTitle"/>
          </p:nvPr>
        </p:nvSpPr>
        <p:spPr>
          <a:xfrm>
            <a:off x="1661700" y="1991825"/>
            <a:ext cx="5820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4800"/>
              <a:buNone/>
              <a:defRPr sz="4800">
                <a:solidFill>
                  <a:srgbClr val="EFEFEF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240789" y="-249878"/>
            <a:ext cx="1325150" cy="183895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43" name="Google Shape;43;p2"/>
          <p:cNvSpPr/>
          <p:nvPr/>
        </p:nvSpPr>
        <p:spPr>
          <a:xfrm>
            <a:off x="1462669" y="359548"/>
            <a:ext cx="684178" cy="83580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44" name="Google Shape;44;p2"/>
          <p:cNvSpPr/>
          <p:nvPr/>
        </p:nvSpPr>
        <p:spPr>
          <a:xfrm>
            <a:off x="-145673" y="1499255"/>
            <a:ext cx="545851" cy="81531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45" name="Google Shape;45;p2"/>
          <p:cNvSpPr/>
          <p:nvPr/>
        </p:nvSpPr>
        <p:spPr>
          <a:xfrm>
            <a:off x="468639" y="3330899"/>
            <a:ext cx="596301" cy="71180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0</a:t>
            </a:r>
          </a:p>
        </p:txBody>
      </p:sp>
      <p:sp>
        <p:nvSpPr>
          <p:cNvPr id="46" name="Google Shape;46;p2"/>
          <p:cNvSpPr/>
          <p:nvPr/>
        </p:nvSpPr>
        <p:spPr>
          <a:xfrm>
            <a:off x="2715924" y="4728432"/>
            <a:ext cx="422823" cy="54341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8</a:t>
            </a:r>
          </a:p>
        </p:txBody>
      </p:sp>
      <p:sp>
        <p:nvSpPr>
          <p:cNvPr id="47" name="Google Shape;47;p2"/>
          <p:cNvSpPr/>
          <p:nvPr/>
        </p:nvSpPr>
        <p:spPr>
          <a:xfrm>
            <a:off x="857004" y="4218046"/>
            <a:ext cx="948321" cy="101728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48" name="Google Shape;48;p2"/>
          <p:cNvSpPr/>
          <p:nvPr/>
        </p:nvSpPr>
        <p:spPr>
          <a:xfrm>
            <a:off x="6477124" y="659323"/>
            <a:ext cx="375994" cy="41841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¥</a:t>
            </a:r>
          </a:p>
        </p:txBody>
      </p:sp>
      <p:sp>
        <p:nvSpPr>
          <p:cNvPr id="49" name="Google Shape;49;p2"/>
          <p:cNvSpPr/>
          <p:nvPr/>
        </p:nvSpPr>
        <p:spPr>
          <a:xfrm>
            <a:off x="2001208" y="4048123"/>
            <a:ext cx="340184" cy="4966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2</a:t>
            </a:r>
          </a:p>
        </p:txBody>
      </p:sp>
      <p:sp>
        <p:nvSpPr>
          <p:cNvPr id="50" name="Google Shape;50;p2"/>
          <p:cNvSpPr/>
          <p:nvPr/>
        </p:nvSpPr>
        <p:spPr>
          <a:xfrm>
            <a:off x="-202825" y="3641301"/>
            <a:ext cx="863938" cy="11989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9</a:t>
            </a:r>
          </a:p>
        </p:txBody>
      </p:sp>
      <p:sp>
        <p:nvSpPr>
          <p:cNvPr id="51" name="Google Shape;51;p2"/>
          <p:cNvSpPr/>
          <p:nvPr/>
        </p:nvSpPr>
        <p:spPr>
          <a:xfrm rot="-5400000">
            <a:off x="1953573" y="-64893"/>
            <a:ext cx="756300" cy="595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 rot="5400000">
            <a:off x="2309286" y="4286696"/>
            <a:ext cx="746700" cy="5151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909496" y="3809336"/>
            <a:ext cx="234870" cy="3321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3</a:t>
            </a:r>
          </a:p>
        </p:txBody>
      </p:sp>
      <p:sp>
        <p:nvSpPr>
          <p:cNvPr id="54" name="Google Shape;54;p2"/>
          <p:cNvSpPr/>
          <p:nvPr/>
        </p:nvSpPr>
        <p:spPr>
          <a:xfrm>
            <a:off x="180514" y="977226"/>
            <a:ext cx="178753" cy="33011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1</a:t>
            </a:r>
          </a:p>
        </p:txBody>
      </p:sp>
      <p:sp>
        <p:nvSpPr>
          <p:cNvPr id="55" name="Google Shape;55;p2"/>
          <p:cNvSpPr/>
          <p:nvPr/>
        </p:nvSpPr>
        <p:spPr>
          <a:xfrm>
            <a:off x="2001208" y="4738570"/>
            <a:ext cx="172436" cy="24505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£</a:t>
            </a:r>
          </a:p>
        </p:txBody>
      </p:sp>
      <p:sp>
        <p:nvSpPr>
          <p:cNvPr id="56" name="Google Shape;56;p2"/>
          <p:cNvSpPr/>
          <p:nvPr/>
        </p:nvSpPr>
        <p:spPr>
          <a:xfrm>
            <a:off x="3322800" y="4742227"/>
            <a:ext cx="163350" cy="2377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5</a:t>
            </a:r>
          </a:p>
        </p:txBody>
      </p:sp>
      <p:sp>
        <p:nvSpPr>
          <p:cNvPr id="57" name="Google Shape;57;p2"/>
          <p:cNvSpPr/>
          <p:nvPr/>
        </p:nvSpPr>
        <p:spPr>
          <a:xfrm>
            <a:off x="2629623" y="359546"/>
            <a:ext cx="461790" cy="6391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7</a:t>
            </a:r>
          </a:p>
        </p:txBody>
      </p:sp>
      <p:sp>
        <p:nvSpPr>
          <p:cNvPr id="58" name="Google Shape;58;p2"/>
          <p:cNvSpPr/>
          <p:nvPr/>
        </p:nvSpPr>
        <p:spPr>
          <a:xfrm>
            <a:off x="65335" y="101130"/>
            <a:ext cx="123829" cy="17531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59" name="Google Shape;59;p2"/>
          <p:cNvSpPr/>
          <p:nvPr/>
        </p:nvSpPr>
        <p:spPr>
          <a:xfrm>
            <a:off x="575656" y="4769892"/>
            <a:ext cx="128737" cy="1824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5</a:t>
            </a:r>
          </a:p>
        </p:txBody>
      </p:sp>
      <p:sp>
        <p:nvSpPr>
          <p:cNvPr id="60" name="Google Shape;60;p2"/>
          <p:cNvSpPr/>
          <p:nvPr/>
        </p:nvSpPr>
        <p:spPr>
          <a:xfrm>
            <a:off x="735785" y="1757713"/>
            <a:ext cx="212661" cy="27330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6</a:t>
            </a:r>
          </a:p>
        </p:txBody>
      </p:sp>
      <p:sp>
        <p:nvSpPr>
          <p:cNvPr id="61" name="Google Shape;61;p2"/>
          <p:cNvSpPr/>
          <p:nvPr/>
        </p:nvSpPr>
        <p:spPr>
          <a:xfrm>
            <a:off x="1617563" y="68452"/>
            <a:ext cx="187263" cy="24066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007074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"/>
          <p:cNvSpPr txBox="1">
            <a:spLocks noGrp="1"/>
          </p:cNvSpPr>
          <p:nvPr>
            <p:ph type="ctrTitle"/>
          </p:nvPr>
        </p:nvSpPr>
        <p:spPr>
          <a:xfrm>
            <a:off x="685800" y="2726350"/>
            <a:ext cx="5514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None/>
              <a:defRPr sz="3600">
                <a:solidFill>
                  <a:srgbClr val="EFEFE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3"/>
          <p:cNvSpPr txBox="1">
            <a:spLocks noGrp="1"/>
          </p:cNvSpPr>
          <p:nvPr>
            <p:ph type="subTitle" idx="1"/>
          </p:nvPr>
        </p:nvSpPr>
        <p:spPr>
          <a:xfrm>
            <a:off x="685800" y="3983054"/>
            <a:ext cx="5514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None/>
              <a:defRPr sz="1800">
                <a:solidFill>
                  <a:srgbClr val="6AA84F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3"/>
          <p:cNvSpPr/>
          <p:nvPr/>
        </p:nvSpPr>
        <p:spPr>
          <a:xfrm>
            <a:off x="7123399" y="2945300"/>
            <a:ext cx="1604425" cy="22732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66" name="Google Shape;66;p3"/>
          <p:cNvSpPr/>
          <p:nvPr/>
        </p:nvSpPr>
        <p:spPr>
          <a:xfrm>
            <a:off x="8411549" y="1666550"/>
            <a:ext cx="774325" cy="10882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67" name="Google Shape;67;p3"/>
          <p:cNvSpPr/>
          <p:nvPr/>
        </p:nvSpPr>
        <p:spPr>
          <a:xfrm>
            <a:off x="6567123" y="2997749"/>
            <a:ext cx="844060" cy="90544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68" name="Google Shape;68;p3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69" name="Google Shape;69;p3"/>
          <p:cNvSpPr/>
          <p:nvPr/>
        </p:nvSpPr>
        <p:spPr>
          <a:xfrm>
            <a:off x="8482541" y="3571675"/>
            <a:ext cx="432249" cy="6686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70" name="Google Shape;70;p3"/>
          <p:cNvSpPr/>
          <p:nvPr/>
        </p:nvSpPr>
        <p:spPr>
          <a:xfrm>
            <a:off x="7956575" y="-147125"/>
            <a:ext cx="968665" cy="144686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71" name="Google Shape;71;p3"/>
          <p:cNvSpPr/>
          <p:nvPr/>
        </p:nvSpPr>
        <p:spPr>
          <a:xfrm>
            <a:off x="7524777" y="-48672"/>
            <a:ext cx="432250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72" name="Google Shape;72;p3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73" name="Google Shape;73;p3"/>
          <p:cNvSpPr/>
          <p:nvPr/>
        </p:nvSpPr>
        <p:spPr>
          <a:xfrm>
            <a:off x="7524775" y="1713000"/>
            <a:ext cx="1106400" cy="14980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74" name="Google Shape;74;p3"/>
          <p:cNvSpPr/>
          <p:nvPr/>
        </p:nvSpPr>
        <p:spPr>
          <a:xfrm rot="-5400000">
            <a:off x="7167502" y="893428"/>
            <a:ext cx="564600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"/>
          <p:cNvSpPr/>
          <p:nvPr/>
        </p:nvSpPr>
        <p:spPr>
          <a:xfrm rot="5400000">
            <a:off x="8455975" y="4580950"/>
            <a:ext cx="485400" cy="33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77" name="Google Shape;77;p3"/>
          <p:cNvSpPr/>
          <p:nvPr/>
        </p:nvSpPr>
        <p:spPr>
          <a:xfrm>
            <a:off x="8668228" y="988756"/>
            <a:ext cx="354503" cy="4231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78" name="Google Shape;78;p3"/>
          <p:cNvSpPr/>
          <p:nvPr/>
        </p:nvSpPr>
        <p:spPr>
          <a:xfrm>
            <a:off x="8763900" y="3127993"/>
            <a:ext cx="279674" cy="2892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79" name="Google Shape;79;p3"/>
          <p:cNvSpPr/>
          <p:nvPr/>
        </p:nvSpPr>
        <p:spPr>
          <a:xfrm>
            <a:off x="7233391" y="1950962"/>
            <a:ext cx="236741" cy="2892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80" name="Google Shape;80;p3"/>
          <p:cNvSpPr/>
          <p:nvPr/>
        </p:nvSpPr>
        <p:spPr>
          <a:xfrm>
            <a:off x="6811905" y="-87455"/>
            <a:ext cx="652469" cy="9054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81" name="Google Shape;81;p3"/>
          <p:cNvSpPr/>
          <p:nvPr/>
        </p:nvSpPr>
        <p:spPr>
          <a:xfrm>
            <a:off x="7662627" y="662323"/>
            <a:ext cx="87722" cy="2166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82" name="Google Shape;82;p3"/>
          <p:cNvSpPr/>
          <p:nvPr/>
        </p:nvSpPr>
        <p:spPr>
          <a:xfrm>
            <a:off x="6992802" y="3859303"/>
            <a:ext cx="164400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83" name="Google Shape;83;p3"/>
          <p:cNvSpPr/>
          <p:nvPr/>
        </p:nvSpPr>
        <p:spPr>
          <a:xfrm>
            <a:off x="6897399" y="729426"/>
            <a:ext cx="236725" cy="3445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84" name="Google Shape;84;p3"/>
          <p:cNvSpPr/>
          <p:nvPr/>
        </p:nvSpPr>
        <p:spPr>
          <a:xfrm>
            <a:off x="8925943" y="4066263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/>
          <p:nvPr/>
        </p:nvSpPr>
        <p:spPr>
          <a:xfrm>
            <a:off x="7123399" y="2945300"/>
            <a:ext cx="1604425" cy="22732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110" name="Google Shape;110;p5"/>
          <p:cNvSpPr/>
          <p:nvPr/>
        </p:nvSpPr>
        <p:spPr>
          <a:xfrm>
            <a:off x="8411549" y="1666550"/>
            <a:ext cx="774325" cy="10882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111" name="Google Shape;111;p5"/>
          <p:cNvSpPr/>
          <p:nvPr/>
        </p:nvSpPr>
        <p:spPr>
          <a:xfrm>
            <a:off x="6567123" y="2997749"/>
            <a:ext cx="844060" cy="90544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112" name="Google Shape;112;p5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113" name="Google Shape;113;p5"/>
          <p:cNvSpPr/>
          <p:nvPr/>
        </p:nvSpPr>
        <p:spPr>
          <a:xfrm>
            <a:off x="8482541" y="3571675"/>
            <a:ext cx="432249" cy="6686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114" name="Google Shape;114;p5"/>
          <p:cNvSpPr/>
          <p:nvPr/>
        </p:nvSpPr>
        <p:spPr>
          <a:xfrm>
            <a:off x="7956575" y="-147125"/>
            <a:ext cx="968665" cy="144686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115" name="Google Shape;115;p5"/>
          <p:cNvSpPr/>
          <p:nvPr/>
        </p:nvSpPr>
        <p:spPr>
          <a:xfrm>
            <a:off x="7524777" y="-48672"/>
            <a:ext cx="432250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116" name="Google Shape;116;p5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117" name="Google Shape;117;p5"/>
          <p:cNvSpPr/>
          <p:nvPr/>
        </p:nvSpPr>
        <p:spPr>
          <a:xfrm>
            <a:off x="7524775" y="1713000"/>
            <a:ext cx="1106400" cy="14980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118" name="Google Shape;118;p5"/>
          <p:cNvSpPr/>
          <p:nvPr/>
        </p:nvSpPr>
        <p:spPr>
          <a:xfrm rot="-5400000">
            <a:off x="7167502" y="893428"/>
            <a:ext cx="564600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"/>
          <p:cNvSpPr/>
          <p:nvPr/>
        </p:nvSpPr>
        <p:spPr>
          <a:xfrm rot="5400000">
            <a:off x="8455975" y="4580950"/>
            <a:ext cx="485400" cy="33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121" name="Google Shape;121;p5"/>
          <p:cNvSpPr/>
          <p:nvPr/>
        </p:nvSpPr>
        <p:spPr>
          <a:xfrm>
            <a:off x="8668228" y="988756"/>
            <a:ext cx="354503" cy="4231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122" name="Google Shape;122;p5"/>
          <p:cNvSpPr/>
          <p:nvPr/>
        </p:nvSpPr>
        <p:spPr>
          <a:xfrm>
            <a:off x="8763900" y="3127993"/>
            <a:ext cx="279674" cy="2892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123" name="Google Shape;123;p5"/>
          <p:cNvSpPr/>
          <p:nvPr/>
        </p:nvSpPr>
        <p:spPr>
          <a:xfrm>
            <a:off x="7233391" y="1950962"/>
            <a:ext cx="236741" cy="2892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124" name="Google Shape;124;p5"/>
          <p:cNvSpPr/>
          <p:nvPr/>
        </p:nvSpPr>
        <p:spPr>
          <a:xfrm>
            <a:off x="6811905" y="-87455"/>
            <a:ext cx="652469" cy="9054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125" name="Google Shape;125;p5"/>
          <p:cNvSpPr/>
          <p:nvPr/>
        </p:nvSpPr>
        <p:spPr>
          <a:xfrm>
            <a:off x="7662627" y="662323"/>
            <a:ext cx="87722" cy="2166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126" name="Google Shape;126;p5"/>
          <p:cNvSpPr/>
          <p:nvPr/>
        </p:nvSpPr>
        <p:spPr>
          <a:xfrm>
            <a:off x="6992802" y="3859303"/>
            <a:ext cx="164400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127" name="Google Shape;127;p5"/>
          <p:cNvSpPr/>
          <p:nvPr/>
        </p:nvSpPr>
        <p:spPr>
          <a:xfrm>
            <a:off x="6897399" y="729426"/>
            <a:ext cx="236725" cy="3445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128" name="Google Shape;128;p5"/>
          <p:cNvSpPr/>
          <p:nvPr/>
        </p:nvSpPr>
        <p:spPr>
          <a:xfrm>
            <a:off x="8925943" y="4066263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129" name="Google Shape;129;p5"/>
          <p:cNvSpPr txBox="1">
            <a:spLocks noGrp="1"/>
          </p:cNvSpPr>
          <p:nvPr>
            <p:ph type="title"/>
          </p:nvPr>
        </p:nvSpPr>
        <p:spPr>
          <a:xfrm>
            <a:off x="717780" y="780900"/>
            <a:ext cx="5169000" cy="69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body" idx="1"/>
          </p:nvPr>
        </p:nvSpPr>
        <p:spPr>
          <a:xfrm>
            <a:off x="717780" y="1513574"/>
            <a:ext cx="5169000" cy="30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⋅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sldNum" idx="12"/>
          </p:nvPr>
        </p:nvSpPr>
        <p:spPr>
          <a:xfrm>
            <a:off x="76200" y="39925"/>
            <a:ext cx="548700" cy="3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404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825798" y="-750"/>
            <a:ext cx="7486405" cy="5145000"/>
            <a:chOff x="825798" y="-750"/>
            <a:chExt cx="7486405" cy="514500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825798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657621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2489443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8312202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7480380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6648557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5816734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4984911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4153089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3321266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735875" y="780900"/>
            <a:ext cx="59172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735875" y="1513574"/>
            <a:ext cx="5917200" cy="3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⊸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▫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⋅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●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○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■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●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○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PT Serif"/>
              <a:buChar char="■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sldNum" idx="12"/>
          </p:nvPr>
        </p:nvSpPr>
        <p:spPr>
          <a:xfrm>
            <a:off x="76200" y="39925"/>
            <a:ext cx="5487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 sz="1100" b="1">
                <a:solidFill>
                  <a:srgbClr val="00707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"/>
          <p:cNvSpPr txBox="1">
            <a:spLocks noGrp="1"/>
          </p:cNvSpPr>
          <p:nvPr>
            <p:ph type="ctrTitle"/>
          </p:nvPr>
        </p:nvSpPr>
        <p:spPr>
          <a:xfrm>
            <a:off x="1661700" y="1991825"/>
            <a:ext cx="5820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2019 </a:t>
            </a:r>
            <a:r>
              <a:rPr lang="en-US" dirty="0"/>
              <a:t>Financial Update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>
            <a:spLocks noGrp="1"/>
          </p:cNvSpPr>
          <p:nvPr>
            <p:ph type="sldNum" idx="4294967295"/>
          </p:nvPr>
        </p:nvSpPr>
        <p:spPr>
          <a:xfrm>
            <a:off x="76200" y="39925"/>
            <a:ext cx="548700" cy="3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43F6E7-7525-4899-8D72-CEB55BA1F5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066164"/>
              </p:ext>
            </p:extLst>
          </p:nvPr>
        </p:nvGraphicFramePr>
        <p:xfrm>
          <a:off x="350045" y="906780"/>
          <a:ext cx="6593680" cy="368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Google Shape;292;p17">
            <a:extLst>
              <a:ext uri="{FF2B5EF4-FFF2-40B4-BE49-F238E27FC236}">
                <a16:creationId xmlns:a16="http://schemas.microsoft.com/office/drawing/2014/main" id="{6F0360CE-DEC6-46FC-9576-6E70899321F8}"/>
              </a:ext>
            </a:extLst>
          </p:cNvPr>
          <p:cNvSpPr txBox="1">
            <a:spLocks/>
          </p:cNvSpPr>
          <p:nvPr/>
        </p:nvSpPr>
        <p:spPr>
          <a:xfrm>
            <a:off x="1307715" y="201319"/>
            <a:ext cx="5169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3600"/>
              <a:buFont typeface="Montserrat"/>
              <a:buNone/>
              <a:defRPr sz="3600" b="1" i="0" u="none" strike="noStrike" cap="none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dirty="0"/>
              <a:t>Where are we now?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"/>
          <p:cNvSpPr txBox="1">
            <a:spLocks noGrp="1"/>
          </p:cNvSpPr>
          <p:nvPr>
            <p:ph type="title"/>
          </p:nvPr>
        </p:nvSpPr>
        <p:spPr>
          <a:xfrm>
            <a:off x="298329" y="139345"/>
            <a:ext cx="5169000" cy="69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FY18/FY19 Accomplishments</a:t>
            </a:r>
            <a:endParaRPr dirty="0"/>
          </a:p>
        </p:txBody>
      </p:sp>
      <p:sp>
        <p:nvSpPr>
          <p:cNvPr id="293" name="Google Shape;293;p17"/>
          <p:cNvSpPr txBox="1">
            <a:spLocks noGrp="1"/>
          </p:cNvSpPr>
          <p:nvPr>
            <p:ph type="body" idx="1"/>
          </p:nvPr>
        </p:nvSpPr>
        <p:spPr>
          <a:xfrm>
            <a:off x="298329" y="786045"/>
            <a:ext cx="6479842" cy="403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Completed and executed FY19 Budget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Created financial database and queries to assist in producing monthly financial data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Integrated Dental/Vision Insurance into Subsidized Insurance Program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Collaborated with Fellowships/Benefits to identify potential solutions to on-going issues with Tuition Benefits </a:t>
            </a:r>
          </a:p>
          <a:p>
            <a:pPr lvl="1">
              <a:spcBef>
                <a:spcPts val="600"/>
              </a:spcBef>
              <a:buChar char="⊸"/>
            </a:pPr>
            <a:r>
              <a:rPr lang="en-US" sz="1800" dirty="0"/>
              <a:t>Student Insurance selection</a:t>
            </a:r>
          </a:p>
          <a:p>
            <a:pPr lvl="1">
              <a:spcBef>
                <a:spcPts val="600"/>
              </a:spcBef>
              <a:buChar char="⊸"/>
            </a:pPr>
            <a:r>
              <a:rPr lang="en-US" sz="1800" dirty="0"/>
              <a:t>TB extensions</a:t>
            </a:r>
            <a:endParaRPr sz="1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Rollout Grammarly to graduate students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P-Card audit with no errors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"/>
          <p:cNvSpPr txBox="1">
            <a:spLocks noGrp="1"/>
          </p:cNvSpPr>
          <p:nvPr>
            <p:ph type="title"/>
          </p:nvPr>
        </p:nvSpPr>
        <p:spPr>
          <a:xfrm>
            <a:off x="298329" y="139345"/>
            <a:ext cx="5169000" cy="69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FY19/FY20 Goals</a:t>
            </a:r>
            <a:endParaRPr dirty="0"/>
          </a:p>
        </p:txBody>
      </p:sp>
      <p:sp>
        <p:nvSpPr>
          <p:cNvPr id="293" name="Google Shape;293;p17"/>
          <p:cNvSpPr txBox="1">
            <a:spLocks noGrp="1"/>
          </p:cNvSpPr>
          <p:nvPr>
            <p:ph type="body" idx="1"/>
          </p:nvPr>
        </p:nvSpPr>
        <p:spPr>
          <a:xfrm>
            <a:off x="298329" y="786045"/>
            <a:ext cx="6479842" cy="403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Completed and executed FY20 Budget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Further automate balancing of GSHIP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Further automate ad-hoc financial reports and shadow system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⊸"/>
            </a:pPr>
            <a:r>
              <a:rPr lang="en-US" sz="1800" dirty="0"/>
              <a:t>Increase knowledge in TB and other financial aspects of the University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3203028607"/>
      </p:ext>
    </p:extLst>
  </p:cSld>
  <p:clrMapOvr>
    <a:masterClrMapping/>
  </p:clrMapOvr>
</p:sld>
</file>

<file path=ppt/theme/theme1.xml><?xml version="1.0" encoding="utf-8"?>
<a:theme xmlns:a="http://schemas.openxmlformats.org/drawingml/2006/main" name="Balthas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102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Montserrat</vt:lpstr>
      <vt:lpstr>PT Serif</vt:lpstr>
      <vt:lpstr>Arial</vt:lpstr>
      <vt:lpstr>Abril Fatface</vt:lpstr>
      <vt:lpstr>Balthasar template</vt:lpstr>
      <vt:lpstr>2019 Financial Update</vt:lpstr>
      <vt:lpstr>PowerPoint Presentation</vt:lpstr>
      <vt:lpstr>FY18/FY19 Accomplishments</vt:lpstr>
      <vt:lpstr>FY19/FY20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Financial Update</dc:title>
  <dc:creator>Jennifer Ehlers</dc:creator>
  <cp:lastModifiedBy>Jennifer Ehlers</cp:lastModifiedBy>
  <cp:revision>6</cp:revision>
  <dcterms:modified xsi:type="dcterms:W3CDTF">2019-02-15T15:34:50Z</dcterms:modified>
</cp:coreProperties>
</file>