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91" r:id="rId3"/>
    <p:sldId id="284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533"/>
    <p:restoredTop sz="89160" autoAdjust="0"/>
  </p:normalViewPr>
  <p:slideViewPr>
    <p:cSldViewPr snapToGrid="0" snapToObjects="1">
      <p:cViewPr varScale="1">
        <p:scale>
          <a:sx n="96" d="100"/>
          <a:sy n="96" d="100"/>
        </p:scale>
        <p:origin x="-20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notesMaster" Target="notesMasters/notesMaster1.xml"/><Relationship Id="rId6" Type="http://schemas.openxmlformats.org/officeDocument/2006/relationships/printerSettings" Target="printerSettings/printerSettings1.bin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244A043-4E9C-3447-B506-2D3458757288}" type="datetimeFigureOut">
              <a:rPr lang="en-US" smtClean="0"/>
              <a:t>2/15/19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ADF8B08-9B34-CC4F-9416-64B21C7B773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5458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ADF8B08-9B34-CC4F-9416-64B21C7B773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1230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39003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8" name="Rectangle 7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208929"/>
            <a:ext cx="5458968" cy="1048684"/>
          </a:xfrm>
        </p:spPr>
        <p:txBody>
          <a:bodyPr vert="horz" lIns="91440" tIns="45720" rIns="91440" bIns="45720" rtlCol="0" anchor="b" anchorCtr="0">
            <a:norm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sz="4600" kern="1200">
                <a:solidFill>
                  <a:schemeClr val="accent1"/>
                </a:solidFill>
                <a:latin typeface="Arial"/>
                <a:ea typeface="+mj-ea"/>
                <a:cs typeface="Arial"/>
              </a:defRPr>
            </a:lvl1pPr>
          </a:lstStyle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257800"/>
            <a:ext cx="5458968" cy="621792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0"/>
              </a:spcBef>
              <a:buClr>
                <a:schemeClr val="accent1"/>
              </a:buClr>
              <a:buSzPct val="100000"/>
              <a:buFont typeface="Wingdings 2" pitchFamily="18" charset="2"/>
              <a:buNone/>
              <a:defRPr sz="1600" kern="1200">
                <a:solidFill>
                  <a:schemeClr val="tx2"/>
                </a:solidFill>
                <a:latin typeface="Arial"/>
                <a:ea typeface="+mn-ea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90525"/>
            <a:ext cx="5504688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2200" b="0" kern="1200" baseline="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B1A24CD3-204F-4468-8EE4-28A6668D006A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8688" y="6356350"/>
            <a:ext cx="4736592" cy="365125"/>
          </a:xfrm>
        </p:spPr>
        <p:txBody>
          <a:bodyPr vert="horz" lIns="91440" tIns="45720" rIns="91440" bIns="45720" rtlCol="0" anchor="ctr"/>
          <a:lstStyle>
            <a:lvl1pPr marL="0" algn="l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56494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0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28244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28244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1" name="Content Placeholder 2"/>
          <p:cNvSpPr>
            <a:spLocks noGrp="1"/>
          </p:cNvSpPr>
          <p:nvPr>
            <p:ph sz="half" idx="14"/>
          </p:nvPr>
        </p:nvSpPr>
        <p:spPr>
          <a:xfrm>
            <a:off x="457200" y="2214562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12" name="Content Placeholder 2"/>
          <p:cNvSpPr>
            <a:spLocks noGrp="1"/>
          </p:cNvSpPr>
          <p:nvPr>
            <p:ph sz="half" idx="15"/>
          </p:nvPr>
        </p:nvSpPr>
        <p:spPr>
          <a:xfrm>
            <a:off x="457200" y="4224973"/>
            <a:ext cx="3566160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2/15/19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2/15/19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2052" y="990600"/>
            <a:ext cx="3566160" cy="51355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4746811" y="268288"/>
            <a:ext cx="4114800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95082"/>
            <a:ext cx="3566160" cy="1035424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199" y="2057400"/>
            <a:ext cx="3566160" cy="3657601"/>
          </a:xfrm>
        </p:spPr>
        <p:txBody>
          <a:bodyPr>
            <a:normAutofit/>
          </a:bodyPr>
          <a:lstStyle>
            <a:lvl1pPr marL="0" indent="0"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61365" y="6124014"/>
            <a:ext cx="1752600" cy="365125"/>
          </a:xfrm>
        </p:spPr>
        <p:txBody>
          <a:bodyPr/>
          <a:lstStyle>
            <a:lvl1pPr algn="l">
              <a:defRPr/>
            </a:lvl1pPr>
          </a:lstStyle>
          <a:p>
            <a:fld id="{B1A24CD3-204F-4468-8EE4-28A6668D006A}" type="datetimeFigureOut">
              <a:rPr lang="en-US" smtClean="0"/>
              <a:t>2/15/19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38637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sz="quarter" idx="13"/>
          </p:nvPr>
        </p:nvSpPr>
        <p:spPr>
          <a:xfrm>
            <a:off x="4760258" y="990600"/>
            <a:ext cx="4096512" cy="5611813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above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216775" y="268288"/>
            <a:ext cx="1639457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6858000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4 Pictures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35471" y="268288"/>
            <a:ext cx="720761" cy="363931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788" y="4267200"/>
            <a:ext cx="6477000" cy="566738"/>
          </a:xfrm>
        </p:spPr>
        <p:txBody>
          <a:bodyPr anchor="b"/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69874" y="268288"/>
            <a:ext cx="3006726" cy="363931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8788" y="4840941"/>
            <a:ext cx="6475412" cy="1304271"/>
          </a:xfrm>
        </p:spPr>
        <p:txBody>
          <a:bodyPr>
            <a:normAutofit/>
          </a:bodyPr>
          <a:lstStyle>
            <a:lvl1pPr marL="0" indent="0">
              <a:spcBef>
                <a:spcPts val="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352800" y="268288"/>
            <a:ext cx="47019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1" name="Picture Placeholder 2"/>
          <p:cNvSpPr>
            <a:spLocks noGrp="1"/>
          </p:cNvSpPr>
          <p:nvPr>
            <p:ph type="pic" idx="14"/>
          </p:nvPr>
        </p:nvSpPr>
        <p:spPr>
          <a:xfrm>
            <a:off x="33528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2" name="Picture Placeholder 2"/>
          <p:cNvSpPr>
            <a:spLocks noGrp="1"/>
          </p:cNvSpPr>
          <p:nvPr>
            <p:ph type="pic" idx="15"/>
          </p:nvPr>
        </p:nvSpPr>
        <p:spPr>
          <a:xfrm>
            <a:off x="5750500" y="2131935"/>
            <a:ext cx="2304288" cy="177566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8148918" y="268288"/>
            <a:ext cx="718073" cy="56692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543799" y="1035424"/>
            <a:ext cx="1322295" cy="5090739"/>
          </a:xfrm>
        </p:spPr>
        <p:txBody>
          <a:bodyPr vert="eaVert" anchor="t" anchorCtr="0"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035424"/>
            <a:ext cx="6019800" cy="5109789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212106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86953" y="268288"/>
            <a:ext cx="5669280" cy="25603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399" y="4171950"/>
            <a:ext cx="5457919" cy="1085850"/>
          </a:xfrm>
        </p:spPr>
        <p:txBody>
          <a:bodyPr>
            <a:normAutofit/>
          </a:bodyPr>
          <a:lstStyle>
            <a:lvl1pPr>
              <a:defRPr sz="460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1" y="5257799"/>
            <a:ext cx="5457918" cy="618565"/>
          </a:xfrm>
        </p:spPr>
        <p:txBody>
          <a:bodyPr>
            <a:normAutofit/>
          </a:bodyPr>
          <a:lstStyle>
            <a:lvl1pPr marL="0" indent="0" algn="l">
              <a:spcBef>
                <a:spcPct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 algn="ctr">
              <a:spcBef>
                <a:spcPct val="0"/>
              </a:spcBef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76600" y="389965"/>
            <a:ext cx="5499847" cy="365125"/>
          </a:xfrm>
        </p:spPr>
        <p:txBody>
          <a:bodyPr/>
          <a:lstStyle>
            <a:lvl1pPr>
              <a:defRPr sz="2200" b="0" baseline="0">
                <a:solidFill>
                  <a:schemeClr val="bg1"/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213847" y="6356350"/>
            <a:ext cx="473411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65459" y="6356350"/>
            <a:ext cx="685800" cy="365125"/>
          </a:xfrm>
        </p:spPr>
        <p:txBody>
          <a:bodyPr vert="horz" lIns="91440" tIns="45720" rIns="91440" bIns="45720" rtlCol="0" anchor="ctr"/>
          <a:lstStyle>
            <a:lvl1pPr marL="0" algn="r" defTabSz="914400" rtl="0" eaLnBrk="1" latinLnBrk="0" hangingPunct="1">
              <a:defRPr sz="1100" b="1" kern="1200">
                <a:solidFill>
                  <a:schemeClr val="tx2">
                    <a:lumMod val="60000"/>
                    <a:lumOff val="40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3200400" y="2877671"/>
            <a:ext cx="5646867" cy="128016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  <p:sp>
        <p:nvSpPr>
          <p:cNvPr id="10" name="Rectangle 9"/>
          <p:cNvSpPr/>
          <p:nvPr/>
        </p:nvSpPr>
        <p:spPr>
          <a:xfrm>
            <a:off x="268940" y="268288"/>
            <a:ext cx="182880" cy="3886853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, Content,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268288"/>
            <a:ext cx="1645920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78423" y="914400"/>
            <a:ext cx="6508377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178423" y="2209800"/>
            <a:ext cx="6508377" cy="3916363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212106" y="6356350"/>
            <a:ext cx="1752600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78423" y="6356350"/>
            <a:ext cx="4926852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31694" y="361016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5" y="1976718"/>
            <a:ext cx="1645920" cy="4625788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58952" y="268288"/>
            <a:ext cx="1099073" cy="6350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1" y="3429000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9801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562600" y="6356350"/>
            <a:ext cx="1622612" cy="365125"/>
          </a:xfrm>
        </p:spPr>
        <p:txBody>
          <a:bodyPr/>
          <a:lstStyle/>
          <a:p>
            <a:fld id="{B1A24CD3-204F-4468-8EE4-28A6668D006A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4812" y="6356350"/>
            <a:ext cx="5311588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69875" y="4773706"/>
            <a:ext cx="2971800" cy="184458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20354" y="3429001"/>
            <a:ext cx="4966446" cy="1398494"/>
          </a:xfrm>
        </p:spPr>
        <p:txBody>
          <a:bodyPr anchor="b" anchorCtr="0"/>
          <a:lstStyle>
            <a:lvl1pPr algn="r">
              <a:defRPr sz="4600" b="0" cap="none" baseline="0"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20354" y="4824414"/>
            <a:ext cx="4966446" cy="1320800"/>
          </a:xfrm>
        </p:spPr>
        <p:txBody>
          <a:bodyPr anchor="t" anchorCtr="0">
            <a:norm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1212" y="6104965"/>
            <a:ext cx="506506" cy="365125"/>
          </a:xfrm>
        </p:spPr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8"/>
          <p:cNvSpPr>
            <a:spLocks noGrp="1"/>
          </p:cNvSpPr>
          <p:nvPr>
            <p:ph type="pic" sz="quarter" idx="13"/>
          </p:nvPr>
        </p:nvSpPr>
        <p:spPr>
          <a:xfrm>
            <a:off x="269874" y="268288"/>
            <a:ext cx="2971800" cy="4438650"/>
          </a:xfrm>
        </p:spPr>
        <p:txBody>
          <a:bodyPr/>
          <a:lstStyle>
            <a:lvl1pPr>
              <a:buNone/>
              <a:defRPr/>
            </a:lvl1pPr>
          </a:lstStyle>
          <a:p>
            <a:r>
              <a:rPr lang="en-US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282440" y="2214563"/>
            <a:ext cx="3566160" cy="39116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88352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279391" y="2054132"/>
            <a:ext cx="3566160" cy="639762"/>
          </a:xfrm>
        </p:spPr>
        <p:txBody>
          <a:bodyPr anchor="b">
            <a:noAutofit/>
          </a:bodyPr>
          <a:lstStyle>
            <a:lvl1pPr marL="0" indent="0" algn="ctr">
              <a:spcBef>
                <a:spcPct val="0"/>
              </a:spcBef>
              <a:buNone/>
              <a:defRPr sz="20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279391" y="2689411"/>
            <a:ext cx="3566160" cy="343675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2/15/19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Content, Top and Bot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148918" y="268288"/>
            <a:ext cx="718073" cy="164592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7391401" cy="11430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199" y="2214562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A24CD3-204F-4468-8EE4-28A6668D006A}" type="datetimeFigureOut">
              <a:rPr lang="en-US" smtClean="0"/>
              <a:t>2/15/19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2"/>
          <p:cNvSpPr>
            <a:spLocks noGrp="1"/>
          </p:cNvSpPr>
          <p:nvPr>
            <p:ph sz="half" idx="13"/>
          </p:nvPr>
        </p:nvSpPr>
        <p:spPr>
          <a:xfrm>
            <a:off x="457199" y="4224973"/>
            <a:ext cx="7396163" cy="192024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20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slideLayout" Target="../slideLayouts/slideLayout17.xml"/><Relationship Id="rId18" Type="http://schemas.openxmlformats.org/officeDocument/2006/relationships/slideLayout" Target="../slideLayouts/slideLayout18.xml"/><Relationship Id="rId19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199" y="914400"/>
            <a:ext cx="6508377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  <a:endParaRPr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199" y="2209800"/>
            <a:ext cx="6508377" cy="39163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198659" y="6356350"/>
            <a:ext cx="1752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B1A24CD3-204F-4468-8EE4-28A6668D006A}" type="datetimeFigureOut">
              <a:rPr lang="en-US" smtClean="0"/>
              <a:t>2/15/19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74812" y="6356350"/>
            <a:ext cx="6007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56494" y="361016"/>
            <a:ext cx="50650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200" b="1">
                <a:solidFill>
                  <a:schemeClr val="bg1"/>
                </a:solidFill>
              </a:defRPr>
            </a:lvl1pPr>
          </a:lstStyle>
          <a:p>
            <a:fld id="{57AF16DE-A0D5-4438-950F-5B1E159C2C2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  <p:sldLayoutId id="2147483678" r:id="rId18"/>
    <p:sldLayoutId id="2147483679" r:id="rId19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Arial"/>
          <a:ea typeface="+mj-ea"/>
          <a:cs typeface="Arial"/>
        </a:defRPr>
      </a:lvl1pPr>
    </p:titleStyle>
    <p:bodyStyle>
      <a:lvl1pPr marL="228600" indent="-228600" algn="l" defTabSz="914400" rtl="0" eaLnBrk="1" latinLnBrk="0" hangingPunct="1">
        <a:spcBef>
          <a:spcPts val="1800"/>
        </a:spcBef>
        <a:buClr>
          <a:schemeClr val="accent1"/>
        </a:buClr>
        <a:buSzPct val="100000"/>
        <a:buFont typeface="Wingdings 2" pitchFamily="18" charset="2"/>
        <a:buChar char="¡"/>
        <a:defRPr sz="2000" kern="1200">
          <a:solidFill>
            <a:schemeClr val="tx2"/>
          </a:solidFill>
          <a:latin typeface="Arial"/>
          <a:ea typeface="+mn-ea"/>
          <a:cs typeface="Arial"/>
        </a:defRPr>
      </a:lvl1pPr>
      <a:lvl2pPr marL="4572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Arial"/>
          <a:ea typeface="+mn-ea"/>
          <a:cs typeface="Arial"/>
        </a:defRPr>
      </a:lvl2pPr>
      <a:lvl3pPr marL="6858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Arial"/>
          <a:ea typeface="+mn-ea"/>
          <a:cs typeface="Arial"/>
        </a:defRPr>
      </a:lvl3pPr>
      <a:lvl4pPr marL="914400" indent="-228600" algn="l" defTabSz="914400" rtl="0" eaLnBrk="1" latinLnBrk="0" hangingPunct="1">
        <a:spcBef>
          <a:spcPts val="600"/>
        </a:spcBef>
        <a:buClr>
          <a:schemeClr val="accent1">
            <a:lumMod val="50000"/>
          </a:schemeClr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Arial"/>
          <a:ea typeface="+mn-ea"/>
          <a:cs typeface="Arial"/>
        </a:defRPr>
      </a:lvl4pPr>
      <a:lvl5pPr marL="1143000" indent="-228600" algn="l" defTabSz="914400" rtl="0" eaLnBrk="1" latinLnBrk="0" hangingPunct="1">
        <a:spcBef>
          <a:spcPts val="600"/>
        </a:spcBef>
        <a:buClr>
          <a:schemeClr val="accent1"/>
        </a:buClr>
        <a:buSzPct val="100000"/>
        <a:buFont typeface="Wingdings 2" pitchFamily="18" charset="2"/>
        <a:buChar char="¡"/>
        <a:defRPr sz="1800" kern="1200">
          <a:solidFill>
            <a:schemeClr val="tx2"/>
          </a:solidFill>
          <a:latin typeface="Arial"/>
          <a:ea typeface="+mn-ea"/>
          <a:cs typeface="Arial"/>
        </a:defRPr>
      </a:lvl5pPr>
      <a:lvl6pPr marL="1377950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6pPr>
      <a:lvl7pPr marL="1603375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7pPr>
      <a:lvl8pPr marL="1830388" indent="-228600" algn="l" defTabSz="914400" rtl="0" eaLnBrk="1" latinLnBrk="0" hangingPunct="1">
        <a:spcBef>
          <a:spcPct val="20000"/>
        </a:spcBef>
        <a:buClr>
          <a:schemeClr val="accent1">
            <a:lumMod val="50000"/>
          </a:schemeClr>
        </a:buClr>
        <a:buFont typeface="Wingdings 2" pitchFamily="18" charset="2"/>
        <a:buChar char=""/>
        <a:defRPr lang="en-US" sz="1800" kern="1200" dirty="0" smtClean="0">
          <a:solidFill>
            <a:schemeClr val="tx2"/>
          </a:solidFill>
          <a:latin typeface="+mn-lt"/>
          <a:ea typeface="+mn-ea"/>
          <a:cs typeface="+mn-cs"/>
        </a:defRPr>
      </a:lvl8pPr>
      <a:lvl9pPr marL="205740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lang="en-US" sz="1800" kern="1200" dirty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notesSlide" Target="../notesSlides/notesSlid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00400" y="4375391"/>
            <a:ext cx="5458968" cy="1048684"/>
          </a:xfrm>
        </p:spPr>
        <p:txBody>
          <a:bodyPr>
            <a:noAutofit/>
          </a:bodyPr>
          <a:lstStyle/>
          <a:p>
            <a:pPr algn="ctr"/>
            <a:r>
              <a:rPr lang="en-US" sz="3600" dirty="0"/>
              <a:t>Graduate School Retreat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0400" y="5424262"/>
            <a:ext cx="5458968" cy="621792"/>
          </a:xfrm>
        </p:spPr>
        <p:txBody>
          <a:bodyPr/>
          <a:lstStyle/>
          <a:p>
            <a:pPr algn="r"/>
            <a:r>
              <a:rPr lang="en-US" dirty="0"/>
              <a:t>February 15, 2019</a:t>
            </a:r>
          </a:p>
        </p:txBody>
      </p:sp>
      <p:pic>
        <p:nvPicPr>
          <p:cNvPr id="4" name="Picture 3" descr="Diversity Office logo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62769"/>
            <a:ext cx="9144000" cy="1270981"/>
          </a:xfrm>
          <a:prstGeom prst="rect">
            <a:avLst/>
          </a:prstGeom>
        </p:spPr>
      </p:pic>
      <p:pic>
        <p:nvPicPr>
          <p:cNvPr id="5" name="Picture 2" descr="Image may contain: 2 people, people smiling">
            <a:extLst>
              <a:ext uri="{FF2B5EF4-FFF2-40B4-BE49-F238E27FC236}">
                <a16:creationId xmlns:a16="http://schemas.microsoft.com/office/drawing/2014/main" xmlns="" id="{FFFBAC6D-FDA4-0245-8CAD-EF9D0E3DD2C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2205" b="10282"/>
          <a:stretch/>
        </p:blipFill>
        <p:spPr bwMode="auto">
          <a:xfrm>
            <a:off x="3477140" y="1533750"/>
            <a:ext cx="5106732" cy="26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35287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51011"/>
            <a:ext cx="7391401" cy="676835"/>
          </a:xfrm>
        </p:spPr>
        <p:txBody>
          <a:bodyPr/>
          <a:lstStyle/>
          <a:p>
            <a:r>
              <a:rPr lang="en-US" dirty="0"/>
              <a:t>Achievements: 2018 - 2019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138518"/>
            <a:ext cx="3566160" cy="498764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6</a:t>
            </a:r>
            <a:r>
              <a:rPr lang="en-US" baseline="30000" dirty="0"/>
              <a:t>th</a:t>
            </a:r>
            <a:r>
              <a:rPr lang="en-US" dirty="0"/>
              <a:t> Annual Underrepresented Graduate Student Social </a:t>
            </a:r>
          </a:p>
          <a:p>
            <a:pPr lvl="1"/>
            <a:r>
              <a:rPr lang="en-US" dirty="0"/>
              <a:t>N = 125 </a:t>
            </a:r>
          </a:p>
          <a:p>
            <a:r>
              <a:rPr lang="en-US" dirty="0"/>
              <a:t>Graduate Diversity Council</a:t>
            </a:r>
          </a:p>
          <a:p>
            <a:r>
              <a:rPr lang="en-US" dirty="0"/>
              <a:t>Assistant Director search/hire</a:t>
            </a:r>
          </a:p>
          <a:p>
            <a:r>
              <a:rPr lang="en-US" dirty="0"/>
              <a:t>McNair Graduate Fellowships</a:t>
            </a:r>
          </a:p>
          <a:p>
            <a:r>
              <a:rPr lang="en-US" dirty="0"/>
              <a:t>McNair Scholars Graduate Network</a:t>
            </a:r>
          </a:p>
          <a:p>
            <a:r>
              <a:rPr lang="en-US" dirty="0"/>
              <a:t>Status update meetings w/Diversity Fellows </a:t>
            </a:r>
          </a:p>
          <a:p>
            <a:r>
              <a:rPr lang="en-US" dirty="0"/>
              <a:t>OED meetings with Deans regarding Diversity Action Plans (8 so far)</a:t>
            </a:r>
          </a:p>
          <a:p>
            <a:r>
              <a:rPr lang="en-US" dirty="0"/>
              <a:t>Improved webpage and social media presence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282440" y="1138518"/>
            <a:ext cx="3566160" cy="4987645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Taco Tuesdays</a:t>
            </a:r>
          </a:p>
          <a:p>
            <a:pPr lvl="1"/>
            <a:r>
              <a:rPr lang="en-US" dirty="0"/>
              <a:t>Table topics format</a:t>
            </a:r>
          </a:p>
          <a:p>
            <a:r>
              <a:rPr lang="en-US" dirty="0"/>
              <a:t>California Forum</a:t>
            </a:r>
          </a:p>
          <a:p>
            <a:pPr lvl="1"/>
            <a:r>
              <a:rPr lang="en-US" dirty="0"/>
              <a:t>Fall 2018: N = 43</a:t>
            </a:r>
          </a:p>
          <a:p>
            <a:r>
              <a:rPr lang="en-US" dirty="0"/>
              <a:t>Move from ETDF to “Top Off Awards”</a:t>
            </a:r>
          </a:p>
          <a:p>
            <a:r>
              <a:rPr lang="en-US" dirty="0"/>
              <a:t>Expand from UVP to include Campus Visit for Diverse Scholars</a:t>
            </a:r>
          </a:p>
          <a:p>
            <a:r>
              <a:rPr lang="en-US" dirty="0"/>
              <a:t>Recruitment Toolkit for Faculty</a:t>
            </a:r>
          </a:p>
          <a:p>
            <a:r>
              <a:rPr lang="en-US" dirty="0" err="1"/>
              <a:t>Kehau</a:t>
            </a:r>
            <a:r>
              <a:rPr lang="en-US" dirty="0"/>
              <a:t> – Appointed to Mellon Grant Executive Board – PI Initiative</a:t>
            </a:r>
          </a:p>
          <a:p>
            <a:r>
              <a:rPr lang="en-US" dirty="0"/>
              <a:t>CGS Diversity &amp; Inclusiveness Advisory Committee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47511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57200" y="277905"/>
            <a:ext cx="7391401" cy="694765"/>
          </a:xfrm>
        </p:spPr>
        <p:txBody>
          <a:bodyPr/>
          <a:lstStyle/>
          <a:p>
            <a:r>
              <a:rPr lang="en-US" dirty="0"/>
              <a:t>Major Goals for 2019-2020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457200" y="1344706"/>
            <a:ext cx="3566160" cy="4781457"/>
          </a:xfrm>
        </p:spPr>
        <p:txBody>
          <a:bodyPr>
            <a:normAutofit/>
          </a:bodyPr>
          <a:lstStyle/>
          <a:p>
            <a:r>
              <a:rPr lang="en-US" dirty="0"/>
              <a:t>Hire Office Support Coordinator</a:t>
            </a:r>
          </a:p>
          <a:p>
            <a:r>
              <a:rPr lang="en-US" dirty="0"/>
              <a:t>Graduate Program Reviews – Diversity section</a:t>
            </a:r>
          </a:p>
          <a:p>
            <a:r>
              <a:rPr lang="en-US" dirty="0"/>
              <a:t>Graduate Student Experience survey</a:t>
            </a:r>
          </a:p>
          <a:p>
            <a:r>
              <a:rPr lang="en-US" dirty="0"/>
              <a:t>Review disaggregated graduate application data from Admissions</a:t>
            </a:r>
          </a:p>
          <a:p>
            <a:r>
              <a:rPr lang="en-US" dirty="0"/>
              <a:t>Review institutional data from NSF Survey of Earned Doctorates</a:t>
            </a:r>
          </a:p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282440" y="1344706"/>
            <a:ext cx="3566160" cy="4781457"/>
          </a:xfrm>
        </p:spPr>
        <p:txBody>
          <a:bodyPr>
            <a:normAutofit/>
          </a:bodyPr>
          <a:lstStyle/>
          <a:p>
            <a:r>
              <a:rPr lang="en-US" dirty="0"/>
              <a:t>Mentoring component – McNair Scholars Graduate Network</a:t>
            </a:r>
          </a:p>
          <a:p>
            <a:r>
              <a:rPr lang="en-US" dirty="0"/>
              <a:t>Meet monthly with Graduate Diversity Council</a:t>
            </a:r>
          </a:p>
          <a:p>
            <a:r>
              <a:rPr lang="en-US" dirty="0"/>
              <a:t>Review College Diversity Action Plans</a:t>
            </a:r>
          </a:p>
          <a:p>
            <a:r>
              <a:rPr lang="en-US" dirty="0"/>
              <a:t>Best Practices in Graduate Diversity Symposium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0685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laza">
  <a:themeElements>
    <a:clrScheme name="Plaza">
      <a:dk1>
        <a:sysClr val="windowText" lastClr="000000"/>
      </a:dk1>
      <a:lt1>
        <a:sysClr val="window" lastClr="FFFFFF"/>
      </a:lt1>
      <a:dk2>
        <a:srgbClr val="333333"/>
      </a:dk2>
      <a:lt2>
        <a:srgbClr val="CCCCCC"/>
      </a:lt2>
      <a:accent1>
        <a:srgbClr val="990000"/>
      </a:accent1>
      <a:accent2>
        <a:srgbClr val="580101"/>
      </a:accent2>
      <a:accent3>
        <a:srgbClr val="E94A00"/>
      </a:accent3>
      <a:accent4>
        <a:srgbClr val="EB8F00"/>
      </a:accent4>
      <a:accent5>
        <a:srgbClr val="A4A4A4"/>
      </a:accent5>
      <a:accent6>
        <a:srgbClr val="666666"/>
      </a:accent6>
      <a:hlink>
        <a:srgbClr val="D01010"/>
      </a:hlink>
      <a:folHlink>
        <a:srgbClr val="E6682E"/>
      </a:folHlink>
    </a:clrScheme>
    <a:fontScheme name="Plaza">
      <a:maj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ajorFont>
      <a:minorFont>
        <a:latin typeface="Century Gothic"/>
        <a:ea typeface=""/>
        <a:cs typeface=""/>
        <a:font script="Jpan" typeface="メイリオ"/>
        <a:font script="Hans" typeface="宋体"/>
        <a:font script="Hant" typeface="新細明體"/>
      </a:minorFont>
    </a:fontScheme>
    <a:fmtScheme name="Plaza">
      <a: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hade val="60000"/>
                <a:satMod val="135000"/>
              </a:schemeClr>
            </a:gs>
            <a:gs pos="100000">
              <a:schemeClr val="phClr">
                <a:tint val="10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0000"/>
                <a:satMod val="120000"/>
              </a:schemeClr>
            </a:gs>
            <a:gs pos="35000">
              <a:schemeClr val="phClr">
                <a:shade val="100000"/>
                <a:satMod val="150000"/>
              </a:schemeClr>
            </a:gs>
            <a:gs pos="70000">
              <a:schemeClr val="phClr">
                <a:tint val="100000"/>
                <a:shade val="100000"/>
                <a:satMod val="200000"/>
                <a:greenMod val="100000"/>
              </a:schemeClr>
            </a:gs>
            <a:gs pos="100000">
              <a:schemeClr val="phClr">
                <a:tint val="100000"/>
                <a:shade val="100000"/>
                <a:satMod val="250000"/>
                <a:greenMod val="100000"/>
              </a:schemeClr>
            </a:gs>
          </a:gsLst>
          <a:lin ang="16200000" scaled="1"/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190500" dist="63500" dir="5400000">
              <a:srgbClr val="FFFFFF">
                <a:alpha val="65000"/>
              </a:srgbClr>
            </a:innerShdw>
          </a:effectLst>
          <a:scene3d>
            <a:camera prst="orthographicFront">
              <a:rot lat="0" lon="0" rev="0"/>
            </a:camera>
            <a:lightRig rig="twoPt" dir="r">
              <a:rot lat="0" lon="0" rev="6000000"/>
            </a:lightRig>
          </a:scene3d>
          <a:sp3d prstMaterial="matte">
            <a:bevelT w="0" h="0" prst="relaxedInset"/>
          </a:sp3d>
        </a:effectStyle>
        <a:effectStyle>
          <a:effectLst>
            <a:innerShdw blurRad="50800" dist="25400" dir="13500000">
              <a:srgbClr val="FFFFFF">
                <a:alpha val="75000"/>
              </a:srgbClr>
            </a:innerShdw>
            <a:outerShdw blurRad="88900" dist="38100" dir="6600000" sx="101000" sy="101000" rotWithShape="0">
              <a:srgbClr val="000000">
                <a:alpha val="50000"/>
              </a:srgbClr>
            </a:outerShdw>
          </a:effectLst>
          <a:scene3d>
            <a:camera prst="perspectiveFront" fov="3000000"/>
            <a:lightRig rig="morning" dir="tl">
              <a:rot lat="0" lon="0" rev="1800000"/>
            </a:lightRig>
          </a:scene3d>
          <a:sp3d contourW="38100" prstMaterial="softEdge">
            <a:bevelT w="25400" h="38100"/>
            <a:contourClr>
              <a:schemeClr val="phClr">
                <a:tint val="6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Plaza.thmx</Template>
  <TotalTime>5110</TotalTime>
  <Words>176</Words>
  <Application>Microsoft Macintosh PowerPoint</Application>
  <PresentationFormat>On-screen Show (4:3)</PresentationFormat>
  <Paragraphs>32</Paragraphs>
  <Slides>3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Plaza</vt:lpstr>
      <vt:lpstr>Graduate School Retreat</vt:lpstr>
      <vt:lpstr>Achievements: 2018 - 2019</vt:lpstr>
      <vt:lpstr>Major Goals for 2019-2020</vt:lpstr>
    </vt:vector>
  </TitlesOfParts>
  <Company>University of Utah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Graduate Preparation Institute</dc:title>
  <dc:creator>Araceli Frias</dc:creator>
  <cp:lastModifiedBy>Araceli Frias</cp:lastModifiedBy>
  <cp:revision>269</cp:revision>
  <dcterms:created xsi:type="dcterms:W3CDTF">2016-06-10T16:28:43Z</dcterms:created>
  <dcterms:modified xsi:type="dcterms:W3CDTF">2019-02-15T14:17:29Z</dcterms:modified>
</cp:coreProperties>
</file>