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68" r:id="rId5"/>
    <p:sldId id="267" r:id="rId6"/>
    <p:sldId id="277" r:id="rId7"/>
    <p:sldId id="269" r:id="rId8"/>
    <p:sldId id="279" r:id="rId9"/>
    <p:sldId id="281" r:id="rId10"/>
    <p:sldId id="280" r:id="rId11"/>
    <p:sldId id="282" r:id="rId12"/>
    <p:sldId id="272" r:id="rId13"/>
    <p:sldId id="271" r:id="rId14"/>
    <p:sldId id="283" r:id="rId15"/>
    <p:sldId id="278" r:id="rId16"/>
    <p:sldId id="276" r:id="rId17"/>
    <p:sldId id="25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2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Graduate Student</a:t>
            </a:r>
            <a:r>
              <a:rPr lang="en-US" baseline="0"/>
              <a:t> Travel Award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195854728539935E-2"/>
          <c:y val="5.8227341568593022E-2"/>
          <c:w val="0.92246455388548543"/>
          <c:h val="0.718348016619957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'award waitlist'!$C$17</c:f>
              <c:strCache>
                <c:ptCount val="1"/>
                <c:pt idx="0">
                  <c:v>Awarded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'award waitlist'!$A$18:$B$53</c:f>
              <c:multiLvlStrCache>
                <c:ptCount val="36"/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2015</c:v>
                  </c:pt>
                  <c:pt idx="4">
                    <c:v>2016</c:v>
                  </c:pt>
                  <c:pt idx="5">
                    <c:v>2017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2015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2015</c:v>
                  </c:pt>
                  <c:pt idx="13">
                    <c:v>2016</c:v>
                  </c:pt>
                  <c:pt idx="14">
                    <c:v>2017</c:v>
                  </c:pt>
                  <c:pt idx="15">
                    <c:v>2015</c:v>
                  </c:pt>
                  <c:pt idx="16">
                    <c:v>2016</c:v>
                  </c:pt>
                  <c:pt idx="17">
                    <c:v>2017</c:v>
                  </c:pt>
                  <c:pt idx="18">
                    <c:v>2015</c:v>
                  </c:pt>
                  <c:pt idx="19">
                    <c:v>2016</c:v>
                  </c:pt>
                  <c:pt idx="20">
                    <c:v>2017</c:v>
                  </c:pt>
                  <c:pt idx="21">
                    <c:v>2015</c:v>
                  </c:pt>
                  <c:pt idx="22">
                    <c:v>2016</c:v>
                  </c:pt>
                  <c:pt idx="23">
                    <c:v>2017</c:v>
                  </c:pt>
                  <c:pt idx="24">
                    <c:v>2015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2015</c:v>
                  </c:pt>
                  <c:pt idx="28">
                    <c:v>2016</c:v>
                  </c:pt>
                  <c:pt idx="29">
                    <c:v>2017</c:v>
                  </c:pt>
                  <c:pt idx="30">
                    <c:v>2015</c:v>
                  </c:pt>
                  <c:pt idx="31">
                    <c:v>2016</c:v>
                  </c:pt>
                  <c:pt idx="32">
                    <c:v>2017</c:v>
                  </c:pt>
                  <c:pt idx="33">
                    <c:v>2015</c:v>
                  </c:pt>
                  <c:pt idx="34">
                    <c:v>2016</c:v>
                  </c:pt>
                  <c:pt idx="35">
                    <c:v>2017</c:v>
                  </c:pt>
                </c:lvl>
                <c:lvl>
                  <c:pt idx="0">
                    <c:v>Jul</c:v>
                  </c:pt>
                  <c:pt idx="3">
                    <c:v>Aug</c:v>
                  </c:pt>
                  <c:pt idx="6">
                    <c:v>Sep </c:v>
                  </c:pt>
                  <c:pt idx="9">
                    <c:v>Oct</c:v>
                  </c:pt>
                  <c:pt idx="12">
                    <c:v>Nov</c:v>
                  </c:pt>
                  <c:pt idx="15">
                    <c:v>Dec</c:v>
                  </c:pt>
                  <c:pt idx="18">
                    <c:v>Jan</c:v>
                  </c:pt>
                  <c:pt idx="21">
                    <c:v>Feb</c:v>
                  </c:pt>
                  <c:pt idx="24">
                    <c:v>Mar</c:v>
                  </c:pt>
                  <c:pt idx="27">
                    <c:v>Apr</c:v>
                  </c:pt>
                  <c:pt idx="30">
                    <c:v>May</c:v>
                  </c:pt>
                  <c:pt idx="33">
                    <c:v>Jun</c:v>
                  </c:pt>
                </c:lvl>
              </c:multiLvlStrCache>
            </c:multiLvlStrRef>
          </c:cat>
          <c:val>
            <c:numRef>
              <c:f>'award waitlist'!$C$18:$C$53</c:f>
              <c:numCache>
                <c:formatCode>General</c:formatCode>
                <c:ptCount val="36"/>
                <c:pt idx="0">
                  <c:v>30</c:v>
                </c:pt>
                <c:pt idx="1">
                  <c:v>22</c:v>
                </c:pt>
                <c:pt idx="2">
                  <c:v>20</c:v>
                </c:pt>
                <c:pt idx="3">
                  <c:v>30</c:v>
                </c:pt>
                <c:pt idx="4">
                  <c:v>24</c:v>
                </c:pt>
                <c:pt idx="5">
                  <c:v>21</c:v>
                </c:pt>
                <c:pt idx="6">
                  <c:v>20</c:v>
                </c:pt>
                <c:pt idx="7">
                  <c:v>19</c:v>
                </c:pt>
                <c:pt idx="8">
                  <c:v>18</c:v>
                </c:pt>
                <c:pt idx="9">
                  <c:v>29</c:v>
                </c:pt>
                <c:pt idx="10">
                  <c:v>58</c:v>
                </c:pt>
                <c:pt idx="11">
                  <c:v>36</c:v>
                </c:pt>
                <c:pt idx="12">
                  <c:v>26</c:v>
                </c:pt>
                <c:pt idx="13">
                  <c:v>39</c:v>
                </c:pt>
                <c:pt idx="14">
                  <c:v>32</c:v>
                </c:pt>
                <c:pt idx="15">
                  <c:v>18</c:v>
                </c:pt>
                <c:pt idx="16">
                  <c:v>18</c:v>
                </c:pt>
                <c:pt idx="17">
                  <c:v>14</c:v>
                </c:pt>
                <c:pt idx="18">
                  <c:v>18</c:v>
                </c:pt>
                <c:pt idx="19">
                  <c:v>21</c:v>
                </c:pt>
                <c:pt idx="20">
                  <c:v>18</c:v>
                </c:pt>
                <c:pt idx="21">
                  <c:v>27</c:v>
                </c:pt>
                <c:pt idx="22">
                  <c:v>24</c:v>
                </c:pt>
                <c:pt idx="23">
                  <c:v>18</c:v>
                </c:pt>
                <c:pt idx="24">
                  <c:v>34</c:v>
                </c:pt>
                <c:pt idx="25">
                  <c:v>26</c:v>
                </c:pt>
                <c:pt idx="26">
                  <c:v>21</c:v>
                </c:pt>
                <c:pt idx="27">
                  <c:v>31</c:v>
                </c:pt>
                <c:pt idx="28">
                  <c:v>43</c:v>
                </c:pt>
                <c:pt idx="29">
                  <c:v>31</c:v>
                </c:pt>
                <c:pt idx="30">
                  <c:v>28</c:v>
                </c:pt>
                <c:pt idx="31">
                  <c:v>37</c:v>
                </c:pt>
                <c:pt idx="32">
                  <c:v>27</c:v>
                </c:pt>
                <c:pt idx="33">
                  <c:v>21</c:v>
                </c:pt>
                <c:pt idx="34">
                  <c:v>24</c:v>
                </c:pt>
                <c:pt idx="3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AF-4926-BD5A-CBE41FABC874}"/>
            </c:ext>
          </c:extLst>
        </c:ser>
        <c:ser>
          <c:idx val="1"/>
          <c:order val="1"/>
          <c:tx>
            <c:strRef>
              <c:f>'award waitlist'!$D$17</c:f>
              <c:strCache>
                <c:ptCount val="1"/>
                <c:pt idx="0">
                  <c:v>WaitList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'award waitlist'!$A$18:$B$53</c:f>
              <c:multiLvlStrCache>
                <c:ptCount val="36"/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2015</c:v>
                  </c:pt>
                  <c:pt idx="4">
                    <c:v>2016</c:v>
                  </c:pt>
                  <c:pt idx="5">
                    <c:v>2017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2015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2015</c:v>
                  </c:pt>
                  <c:pt idx="13">
                    <c:v>2016</c:v>
                  </c:pt>
                  <c:pt idx="14">
                    <c:v>2017</c:v>
                  </c:pt>
                  <c:pt idx="15">
                    <c:v>2015</c:v>
                  </c:pt>
                  <c:pt idx="16">
                    <c:v>2016</c:v>
                  </c:pt>
                  <c:pt idx="17">
                    <c:v>2017</c:v>
                  </c:pt>
                  <c:pt idx="18">
                    <c:v>2015</c:v>
                  </c:pt>
                  <c:pt idx="19">
                    <c:v>2016</c:v>
                  </c:pt>
                  <c:pt idx="20">
                    <c:v>2017</c:v>
                  </c:pt>
                  <c:pt idx="21">
                    <c:v>2015</c:v>
                  </c:pt>
                  <c:pt idx="22">
                    <c:v>2016</c:v>
                  </c:pt>
                  <c:pt idx="23">
                    <c:v>2017</c:v>
                  </c:pt>
                  <c:pt idx="24">
                    <c:v>2015</c:v>
                  </c:pt>
                  <c:pt idx="25">
                    <c:v>2016</c:v>
                  </c:pt>
                  <c:pt idx="26">
                    <c:v>2017</c:v>
                  </c:pt>
                  <c:pt idx="27">
                    <c:v>2015</c:v>
                  </c:pt>
                  <c:pt idx="28">
                    <c:v>2016</c:v>
                  </c:pt>
                  <c:pt idx="29">
                    <c:v>2017</c:v>
                  </c:pt>
                  <c:pt idx="30">
                    <c:v>2015</c:v>
                  </c:pt>
                  <c:pt idx="31">
                    <c:v>2016</c:v>
                  </c:pt>
                  <c:pt idx="32">
                    <c:v>2017</c:v>
                  </c:pt>
                  <c:pt idx="33">
                    <c:v>2015</c:v>
                  </c:pt>
                  <c:pt idx="34">
                    <c:v>2016</c:v>
                  </c:pt>
                  <c:pt idx="35">
                    <c:v>2017</c:v>
                  </c:pt>
                </c:lvl>
                <c:lvl>
                  <c:pt idx="0">
                    <c:v>Jul</c:v>
                  </c:pt>
                  <c:pt idx="3">
                    <c:v>Aug</c:v>
                  </c:pt>
                  <c:pt idx="6">
                    <c:v>Sep </c:v>
                  </c:pt>
                  <c:pt idx="9">
                    <c:v>Oct</c:v>
                  </c:pt>
                  <c:pt idx="12">
                    <c:v>Nov</c:v>
                  </c:pt>
                  <c:pt idx="15">
                    <c:v>Dec</c:v>
                  </c:pt>
                  <c:pt idx="18">
                    <c:v>Jan</c:v>
                  </c:pt>
                  <c:pt idx="21">
                    <c:v>Feb</c:v>
                  </c:pt>
                  <c:pt idx="24">
                    <c:v>Mar</c:v>
                  </c:pt>
                  <c:pt idx="27">
                    <c:v>Apr</c:v>
                  </c:pt>
                  <c:pt idx="30">
                    <c:v>May</c:v>
                  </c:pt>
                  <c:pt idx="33">
                    <c:v>Jun</c:v>
                  </c:pt>
                </c:lvl>
              </c:multiLvlStrCache>
            </c:multiLvlStrRef>
          </c:cat>
          <c:val>
            <c:numRef>
              <c:f>'award waitlist'!$D$18:$D$53</c:f>
              <c:numCache>
                <c:formatCode>General</c:formatCode>
                <c:ptCount val="36"/>
                <c:pt idx="0">
                  <c:v>7</c:v>
                </c:pt>
                <c:pt idx="1">
                  <c:v>0</c:v>
                </c:pt>
                <c:pt idx="2">
                  <c:v>5</c:v>
                </c:pt>
                <c:pt idx="3">
                  <c:v>3</c:v>
                </c:pt>
                <c:pt idx="4">
                  <c:v>6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11</c:v>
                </c:pt>
                <c:pt idx="9">
                  <c:v>37</c:v>
                </c:pt>
                <c:pt idx="10">
                  <c:v>9</c:v>
                </c:pt>
                <c:pt idx="11">
                  <c:v>16</c:v>
                </c:pt>
                <c:pt idx="12">
                  <c:v>40</c:v>
                </c:pt>
                <c:pt idx="13">
                  <c:v>22</c:v>
                </c:pt>
                <c:pt idx="14">
                  <c:v>33</c:v>
                </c:pt>
                <c:pt idx="15">
                  <c:v>0</c:v>
                </c:pt>
                <c:pt idx="16">
                  <c:v>1</c:v>
                </c:pt>
                <c:pt idx="17">
                  <c:v>9</c:v>
                </c:pt>
                <c:pt idx="18">
                  <c:v>1</c:v>
                </c:pt>
                <c:pt idx="19">
                  <c:v>12</c:v>
                </c:pt>
                <c:pt idx="20">
                  <c:v>13</c:v>
                </c:pt>
                <c:pt idx="21">
                  <c:v>0</c:v>
                </c:pt>
                <c:pt idx="22">
                  <c:v>9</c:v>
                </c:pt>
                <c:pt idx="23">
                  <c:v>7</c:v>
                </c:pt>
                <c:pt idx="24">
                  <c:v>16</c:v>
                </c:pt>
                <c:pt idx="25">
                  <c:v>31</c:v>
                </c:pt>
                <c:pt idx="26">
                  <c:v>17</c:v>
                </c:pt>
                <c:pt idx="27">
                  <c:v>34</c:v>
                </c:pt>
                <c:pt idx="28">
                  <c:v>8</c:v>
                </c:pt>
                <c:pt idx="29">
                  <c:v>24</c:v>
                </c:pt>
                <c:pt idx="30">
                  <c:v>27</c:v>
                </c:pt>
                <c:pt idx="31">
                  <c:v>11</c:v>
                </c:pt>
                <c:pt idx="32">
                  <c:v>9</c:v>
                </c:pt>
                <c:pt idx="33">
                  <c:v>16</c:v>
                </c:pt>
                <c:pt idx="34">
                  <c:v>23</c:v>
                </c:pt>
                <c:pt idx="3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AF-4926-BD5A-CBE41FABC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9255120"/>
        <c:axId val="1409257440"/>
      </c:barChart>
      <c:catAx>
        <c:axId val="140925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257440"/>
        <c:crosses val="autoZero"/>
        <c:auto val="1"/>
        <c:lblAlgn val="ctr"/>
        <c:lblOffset val="100"/>
        <c:tickMarkSkip val="1"/>
        <c:noMultiLvlLbl val="0"/>
      </c:catAx>
      <c:valAx>
        <c:axId val="140925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925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84B7D2A-0DF8-424B-9572-B79AEBB2D9D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4B7D2A-0DF8-424B-9572-B79AEBB2D9DC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9DD2A-B520-4620-9B43-64B657BA2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o.microsoft.com/fwlink/?linkid=2007348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llar icon">
            <a:extLst>
              <a:ext uri="{FF2B5EF4-FFF2-40B4-BE49-F238E27FC236}">
                <a16:creationId xmlns:a16="http://schemas.microsoft.com/office/drawing/2014/main" id="{FC7E2CCC-C53E-454B-9DE0-F2484BA0FF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Rick Solis  (GRADUATE School office retreat 2019)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351" y="-471978"/>
            <a:ext cx="2689708" cy="26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826E-72DB-45B4-B092-DA86DA68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GSTAA Waitlist History</a:t>
            </a:r>
            <a:endParaRPr lang="en-US" dirty="0"/>
          </a:p>
        </p:txBody>
      </p:sp>
      <p:pic>
        <p:nvPicPr>
          <p:cNvPr id="24" name="Picture 23" descr="calendar icon">
            <a:extLst>
              <a:ext uri="{FF2B5EF4-FFF2-40B4-BE49-F238E27FC236}">
                <a16:creationId xmlns:a16="http://schemas.microsoft.com/office/drawing/2014/main" id="{B83E2AB1-C03F-4257-9171-5FD5FA2720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50" y="965523"/>
            <a:ext cx="742950" cy="74295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8941C9-A5E2-4AE2-9E83-54DAEF9402B0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Data: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9D7F99C-4A63-4AF2-8DFC-783C463444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ZA" dirty="0" smtClean="0"/>
              <a:t>[FY15]</a:t>
            </a:r>
            <a:endParaRPr lang="en-ZA" dirty="0"/>
          </a:p>
          <a:p>
            <a:pPr>
              <a:spcAft>
                <a:spcPts val="0"/>
              </a:spcAft>
            </a:pPr>
            <a:r>
              <a:rPr lang="en-ZA" dirty="0" smtClean="0"/>
              <a:t>Waitlisted</a:t>
            </a:r>
            <a:endParaRPr lang="en-US" dirty="0"/>
          </a:p>
        </p:txBody>
      </p:sp>
      <p:sp>
        <p:nvSpPr>
          <p:cNvPr id="11" name="Oval 9" descr="decorative element">
            <a:extLst>
              <a:ext uri="{FF2B5EF4-FFF2-40B4-BE49-F238E27FC236}">
                <a16:creationId xmlns:a16="http://schemas.microsoft.com/office/drawing/2014/main" id="{6A7147D9-5182-4F63-A1F6-2C7F380BCA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580" y="4787996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 w="9525"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1214B34-DA9D-4C1E-8508-23F492C539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ZA" dirty="0" smtClean="0"/>
              <a:t>[FY16]</a:t>
            </a:r>
            <a:endParaRPr lang="en-ZA" dirty="0"/>
          </a:p>
          <a:p>
            <a:pPr>
              <a:spcAft>
                <a:spcPts val="0"/>
              </a:spcAft>
            </a:pPr>
            <a:r>
              <a:rPr lang="en-ZA" dirty="0" smtClean="0"/>
              <a:t>Waitlisted</a:t>
            </a:r>
            <a:endParaRPr lang="en-US" dirty="0"/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3184FF17-95E1-488F-85D0-829B6630F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549" y="4787996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81BCB65-05D6-4968-A705-E5461BD4B7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ZA" dirty="0" smtClean="0"/>
              <a:t>[FY17]</a:t>
            </a:r>
            <a:endParaRPr lang="en-ZA" dirty="0"/>
          </a:p>
          <a:p>
            <a:pPr>
              <a:spcAft>
                <a:spcPts val="0"/>
              </a:spcAft>
            </a:pPr>
            <a:r>
              <a:rPr lang="en-ZA" dirty="0" smtClean="0"/>
              <a:t>Waitlisted</a:t>
            </a:r>
            <a:endParaRPr lang="en-US" dirty="0"/>
          </a:p>
        </p:txBody>
      </p:sp>
      <p:sp>
        <p:nvSpPr>
          <p:cNvPr id="16" name="Oval 19" descr="decorative element">
            <a:extLst>
              <a:ext uri="{FF2B5EF4-FFF2-40B4-BE49-F238E27FC236}">
                <a16:creationId xmlns:a16="http://schemas.microsoft.com/office/drawing/2014/main" id="{E8029F86-BAEB-4FB6-9968-621202C1E8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02" y="4788790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EF458CD-7F65-4446-8840-6E8C9C6831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ZA" dirty="0" smtClean="0"/>
              <a:t>[FY18]</a:t>
            </a:r>
            <a:endParaRPr lang="en-ZA" dirty="0"/>
          </a:p>
          <a:p>
            <a:pPr>
              <a:spcAft>
                <a:spcPts val="0"/>
              </a:spcAft>
            </a:pPr>
            <a:r>
              <a:rPr lang="en-ZA" dirty="0" smtClean="0"/>
              <a:t>Waitlisted</a:t>
            </a:r>
            <a:endParaRPr lang="en-US" dirty="0"/>
          </a:p>
        </p:txBody>
      </p:sp>
      <p:sp>
        <p:nvSpPr>
          <p:cNvPr id="17" name="Oval 270" descr="decorative element">
            <a:extLst>
              <a:ext uri="{FF2B5EF4-FFF2-40B4-BE49-F238E27FC236}">
                <a16:creationId xmlns:a16="http://schemas.microsoft.com/office/drawing/2014/main" id="{A8F4EDB0-C386-4CCF-B742-D9788F7B7C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8741" y="4787996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E14C2379-D648-4FA4-892B-A031C8CF38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ZA" dirty="0" smtClean="0"/>
              <a:t>[FY19]</a:t>
            </a:r>
            <a:endParaRPr lang="en-ZA" dirty="0"/>
          </a:p>
          <a:p>
            <a:pPr>
              <a:spcAft>
                <a:spcPts val="0"/>
              </a:spcAft>
            </a:pPr>
            <a:r>
              <a:rPr lang="en-ZA" dirty="0" smtClean="0"/>
              <a:t>Waitlisted</a:t>
            </a:r>
            <a:endParaRPr lang="en-US" dirty="0"/>
          </a:p>
        </p:txBody>
      </p:sp>
      <p:sp>
        <p:nvSpPr>
          <p:cNvPr id="13" name="Oval 11" descr="decorative element">
            <a:extLst>
              <a:ext uri="{FF2B5EF4-FFF2-40B4-BE49-F238E27FC236}">
                <a16:creationId xmlns:a16="http://schemas.microsoft.com/office/drawing/2014/main" id="{D62D13F9-C589-486F-8D76-6D51992A2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449" y="4782234"/>
            <a:ext cx="288000" cy="2880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 w="15875">
            <a:solidFill>
              <a:schemeClr val="bg2">
                <a:lumMod val="50000"/>
                <a:lumOff val="50000"/>
              </a:schemeClr>
            </a:solidFill>
          </a:ln>
          <a:effectLst>
            <a:glow rad="101600">
              <a:schemeClr val="bg2">
                <a:lumMod val="75000"/>
                <a:lumOff val="25000"/>
                <a:alpha val="60000"/>
              </a:schemeClr>
            </a:glow>
          </a:effectLst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10" name="Rectangle 7" descr="timeline">
            <a:extLst>
              <a:ext uri="{FF2B5EF4-FFF2-40B4-BE49-F238E27FC236}">
                <a16:creationId xmlns:a16="http://schemas.microsoft.com/office/drawing/2014/main" id="{2B8D0290-68FF-400B-B201-1F38FEE760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000" y="4913996"/>
            <a:ext cx="8424000" cy="20638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44559" y="5217782"/>
            <a:ext cx="60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61308" y="5255878"/>
            <a:ext cx="50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4328" y="5138384"/>
            <a:ext cx="68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44883" y="5141311"/>
            <a:ext cx="67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8602" y="5169179"/>
            <a:ext cx="68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317575646"/>
              </p:ext>
            </p:extLst>
          </p:nvPr>
        </p:nvGraphicFramePr>
        <p:xfrm>
          <a:off x="2452254" y="1014153"/>
          <a:ext cx="8287789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97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6" y="796460"/>
            <a:ext cx="11795761" cy="178048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                                funding status: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544" y="2576945"/>
            <a:ext cx="5934903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A199-95B7-41B3-9A72-44BD819B1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10" name="Picture 9" descr="gavel icon ">
            <a:extLst>
              <a:ext uri="{FF2B5EF4-FFF2-40B4-BE49-F238E27FC236}">
                <a16:creationId xmlns:a16="http://schemas.microsoft.com/office/drawing/2014/main" id="{4CC9C727-CD5E-461F-9DE1-B579A54D1F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00024"/>
            <a:ext cx="1171575" cy="11715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B0985-002E-41EF-80D7-888D432617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limiting the number of awards a student can receive during their academic career we reduced the amount of students waitlisted.</a:t>
            </a:r>
          </a:p>
          <a:p>
            <a:endParaRPr lang="en-US" dirty="0"/>
          </a:p>
          <a:p>
            <a:r>
              <a:rPr lang="en-US" dirty="0" smtClean="0"/>
              <a:t>Every graduate student is guaranteed to receive an award during their academic career.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6FF52-309D-45FC-A407-74955F1EF1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                      Future goals: </a:t>
            </a:r>
          </a:p>
          <a:p>
            <a:endParaRPr lang="en-US" dirty="0"/>
          </a:p>
          <a:p>
            <a:r>
              <a:rPr lang="en-US" dirty="0" smtClean="0"/>
              <a:t>To be able to award student 2 awards during their academic career at the U of U.</a:t>
            </a:r>
          </a:p>
          <a:p>
            <a:r>
              <a:rPr lang="en-US" dirty="0" smtClean="0"/>
              <a:t> 1- award to attend a conference “does not need to  present in order to receive funding”.</a:t>
            </a:r>
          </a:p>
          <a:p>
            <a:r>
              <a:rPr lang="en-US" dirty="0" smtClean="0"/>
              <a:t>1- award to attend a conference "presenting requirements to receive funding”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4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481312" y="2434564"/>
            <a:ext cx="9096374" cy="19389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6000" u="sng" dirty="0" smtClean="0"/>
              <a:t>END</a:t>
            </a:r>
            <a:endParaRPr lang="en-US" sz="60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52" y="2733500"/>
            <a:ext cx="2786294" cy="278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305F2-4D75-4D76-BA59-F00627AB8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743" y="842356"/>
            <a:ext cx="6197137" cy="1260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Topics on todays agenda:</a:t>
            </a:r>
            <a:endParaRPr lang="en-US" sz="36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B4E0E-ECE5-4628-8AFC-87C9EFB08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584496"/>
            <a:ext cx="10840914" cy="3921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Office Administration </a:t>
            </a:r>
          </a:p>
          <a:p>
            <a:r>
              <a:rPr lang="en-US" sz="4400" dirty="0" smtClean="0"/>
              <a:t>WRGP</a:t>
            </a:r>
          </a:p>
          <a:p>
            <a:r>
              <a:rPr lang="en-US" sz="4400" dirty="0" smtClean="0"/>
              <a:t>GSTAA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626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20" y="1862051"/>
            <a:ext cx="2890233" cy="275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3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led page">
            <a:extLst>
              <a:ext uri="{FF2B5EF4-FFF2-40B4-BE49-F238E27FC236}">
                <a16:creationId xmlns:a16="http://schemas.microsoft.com/office/drawing/2014/main" id="{F54CE4C8-2431-43FB-87C3-391A3BFF80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527" y="549804"/>
            <a:ext cx="1157288" cy="1157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 for the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Include your thesis or major claim regarding the event in history you are discussing.</a:t>
            </a:r>
          </a:p>
          <a:p>
            <a:r>
              <a:rPr lang="en-US" dirty="0"/>
              <a:t>Find a picture that captures the historical event you are discussing and provides a visual for your audience.</a:t>
            </a:r>
          </a:p>
        </p:txBody>
      </p:sp>
      <p:pic>
        <p:nvPicPr>
          <p:cNvPr id="6" name="Content Placeholder 5" descr="Mathematics workings">
            <a:extLst>
              <a:ext uri="{FF2B5EF4-FFF2-40B4-BE49-F238E27FC236}">
                <a16:creationId xmlns:a16="http://schemas.microsoft.com/office/drawing/2014/main" id="{E4523323-1EB5-4AAF-95C6-A31523B3F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blackGray">
          <a:xfrm>
            <a:off x="5719156" y="0"/>
            <a:ext cx="6472844" cy="685621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6087"/>
            <a:ext cx="5719156" cy="3250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9" y="37593"/>
            <a:ext cx="5528875" cy="957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452"/>
            <a:ext cx="5729964" cy="2699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838">
            <a:off x="128772" y="1199623"/>
            <a:ext cx="1691471" cy="14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826" y="2342629"/>
            <a:ext cx="6238874" cy="1260000"/>
          </a:xfrm>
        </p:spPr>
        <p:txBody>
          <a:bodyPr/>
          <a:lstStyle/>
          <a:p>
            <a:r>
              <a:rPr lang="en-US" dirty="0"/>
              <a:t>“Three rules of work: Out of clutter find simplicity; From discord find harmony; In the middle of difficulty lies opportunity.”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A16B2-6A61-4B79-B91C-B41F21F14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8224" y="4824601"/>
            <a:ext cx="6610351" cy="3476618"/>
          </a:xfrm>
        </p:spPr>
        <p:txBody>
          <a:bodyPr/>
          <a:lstStyle/>
          <a:p>
            <a:r>
              <a:rPr lang="en-US" dirty="0" smtClean="0"/>
              <a:t>Albert Einstein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Placeholder 5" descr="Albert Einstein">
            <a:extLst>
              <a:ext uri="{FF2B5EF4-FFF2-40B4-BE49-F238E27FC236}">
                <a16:creationId xmlns:a16="http://schemas.microsoft.com/office/drawing/2014/main" id="{BB3F722D-B373-4F21-B889-3DAB0655E5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" r="827"/>
          <a:stretch>
            <a:fillRect/>
          </a:stretch>
        </p:blipFill>
        <p:spPr bwMode="blackGray"/>
      </p:pic>
    </p:spTree>
    <p:extLst>
      <p:ext uri="{BB962C8B-B14F-4D97-AF65-F5344CB8AC3E}">
        <p14:creationId xmlns:p14="http://schemas.microsoft.com/office/powerpoint/2010/main" val="7036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0588" y="2791168"/>
            <a:ext cx="3814235" cy="1260000"/>
          </a:xfrm>
        </p:spPr>
        <p:txBody>
          <a:bodyPr/>
          <a:lstStyle/>
          <a:p>
            <a:r>
              <a:rPr lang="en-US" sz="6600" dirty="0" smtClean="0"/>
              <a:t>WRGP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769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550" y="630208"/>
            <a:ext cx="4848225" cy="1260000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b="1" dirty="0" smtClean="0"/>
              <a:t>Western Regional     Graduate Program</a:t>
            </a:r>
            <a:endParaRPr lang="en-US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1" r="29621"/>
          <a:stretch>
            <a:fillRect/>
          </a:stretch>
        </p:blipFill>
        <p:spPr>
          <a:xfrm>
            <a:off x="727574" y="1820487"/>
            <a:ext cx="4668213" cy="3912098"/>
          </a:xfrm>
          <a:prstGeom prst="roundRect">
            <a:avLst>
              <a:gd name="adj" fmla="val 50000"/>
            </a:avLst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° Appointed Coordinator for the Graduate Schools WRGP program at the U of U.</a:t>
            </a:r>
          </a:p>
          <a:p>
            <a:r>
              <a:rPr lang="en-US" dirty="0" smtClean="0"/>
              <a:t>° Creation of the WICHE WRGP website </a:t>
            </a:r>
          </a:p>
          <a:p>
            <a:r>
              <a:rPr lang="en-US" dirty="0" smtClean="0"/>
              <a:t>° Creation of  the website for the Graduate Schools WRGP Graduate students at the UofU </a:t>
            </a:r>
          </a:p>
          <a:p>
            <a:r>
              <a:rPr lang="en-US" dirty="0" smtClean="0"/>
              <a:t>° Prospective student support</a:t>
            </a:r>
          </a:p>
          <a:p>
            <a:r>
              <a:rPr lang="en-US" dirty="0" smtClean="0"/>
              <a:t>° Staff and Faculty support</a:t>
            </a:r>
          </a:p>
          <a:p>
            <a:r>
              <a:rPr lang="en-US" dirty="0" smtClean="0"/>
              <a:t>° Updates to the Graduate Schools WRGP website</a:t>
            </a:r>
          </a:p>
          <a:p>
            <a:endParaRPr lang="en-US" dirty="0"/>
          </a:p>
          <a:p>
            <a:r>
              <a:rPr lang="en-US" dirty="0" smtClean="0"/>
              <a:t>Special thanks to Danny and Jason!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417425" cy="3266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6902"/>
            <a:ext cx="6417424" cy="359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673" y="2700077"/>
            <a:ext cx="4848225" cy="1260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Travel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8200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95" y="729958"/>
            <a:ext cx="11795761" cy="1780485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                                                GSTAA </a:t>
            </a:r>
            <a:br>
              <a:rPr lang="en-US" sz="4400" dirty="0" smtClean="0"/>
            </a:br>
            <a:r>
              <a:rPr lang="en-US" sz="4400" dirty="0" smtClean="0"/>
              <a:t>Graduate Student travel assistance award 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5016">
            <a:off x="2801387" y="1833958"/>
            <a:ext cx="8686801" cy="367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6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mous Event in History1_SL - v5" id="{284944C2-C2AF-4667-AB2E-4D3637ED9281}" vid="{988B80DA-62E6-4C7D-AEDD-09303455421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63CD11F-9FDB-4628-B708-63BFB2D681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BF972C-B81A-46A3-BFB2-A01F0B5DBC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3E21D3-7788-4819-8437-C5C4B0C5D46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fb0879af-3eba-417a-a55a-ffe6dcd6ca77"/>
    <ds:schemaRef ds:uri="http://purl.org/dc/dcmitype/"/>
    <ds:schemaRef ds:uri="http://purl.org/dc/elements/1.1/"/>
    <ds:schemaRef ds:uri="http://schemas.microsoft.com/office/infopath/2007/PartnerControls"/>
    <ds:schemaRef ds:uri="6dc4bcd6-49db-4c07-9060-8acfc67cef9f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Famous event in history presentation</Template>
  <TotalTime>0</TotalTime>
  <Words>283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Corbel</vt:lpstr>
      <vt:lpstr>Celestial</vt:lpstr>
      <vt:lpstr>Rick Solis  (GRADUATE School office retreat 2019)</vt:lpstr>
      <vt:lpstr>Topics on todays agenda:</vt:lpstr>
      <vt:lpstr>PowerPoint Presentation</vt:lpstr>
      <vt:lpstr>Title for the picture</vt:lpstr>
      <vt:lpstr>“Three rules of work: Out of clutter find simplicity; From discord find harmony; In the middle of difficulty lies opportunity.”  </vt:lpstr>
      <vt:lpstr>WRGP</vt:lpstr>
      <vt:lpstr>  Western Regional     Graduate Program</vt:lpstr>
      <vt:lpstr>Travel</vt:lpstr>
      <vt:lpstr>                                                GSTAA  Graduate Student travel assistance award </vt:lpstr>
      <vt:lpstr>GSTAA Waitlist History</vt:lpstr>
      <vt:lpstr>PowerPoint Presentation</vt:lpstr>
      <vt:lpstr>                                funding status: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2019-02-12T17:09:02Z</dcterms:created>
  <dcterms:modified xsi:type="dcterms:W3CDTF">2019-02-15T00:11:52Z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