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442" r:id="rId3"/>
    <p:sldId id="443" r:id="rId4"/>
    <p:sldId id="439" r:id="rId5"/>
    <p:sldId id="434" r:id="rId6"/>
    <p:sldId id="435" r:id="rId7"/>
    <p:sldId id="437" r:id="rId8"/>
    <p:sldId id="460" r:id="rId9"/>
    <p:sldId id="438" r:id="rId10"/>
    <p:sldId id="440" r:id="rId11"/>
    <p:sldId id="444" r:id="rId12"/>
    <p:sldId id="446" r:id="rId13"/>
    <p:sldId id="445" r:id="rId14"/>
    <p:sldId id="447" r:id="rId15"/>
    <p:sldId id="448" r:id="rId16"/>
    <p:sldId id="452" r:id="rId17"/>
    <p:sldId id="449" r:id="rId18"/>
    <p:sldId id="450" r:id="rId19"/>
    <p:sldId id="451" r:id="rId20"/>
    <p:sldId id="453" r:id="rId21"/>
    <p:sldId id="454" r:id="rId22"/>
    <p:sldId id="455" r:id="rId23"/>
    <p:sldId id="456" r:id="rId24"/>
    <p:sldId id="457" r:id="rId25"/>
    <p:sldId id="458" r:id="rId26"/>
    <p:sldId id="461" r:id="rId27"/>
    <p:sldId id="463" r:id="rId28"/>
    <p:sldId id="462" r:id="rId29"/>
    <p:sldId id="464" r:id="rId30"/>
    <p:sldId id="466" r:id="rId31"/>
    <p:sldId id="467" r:id="rId32"/>
    <p:sldId id="468" r:id="rId33"/>
    <p:sldId id="469" r:id="rId34"/>
    <p:sldId id="459" r:id="rId35"/>
    <p:sldId id="265"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E99"/>
    <a:srgbClr val="DB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snapToObjects="1">
      <p:cViewPr varScale="1">
        <p:scale>
          <a:sx n="60" d="100"/>
          <a:sy n="60" d="100"/>
        </p:scale>
        <p:origin x="4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E8B0C-B5B9-EA43-84DF-12DB19377DE8}" type="doc">
      <dgm:prSet loTypeId="urn:microsoft.com/office/officeart/2009/layout/CirclePictureHierarchy" loCatId="" qsTypeId="urn:microsoft.com/office/officeart/2005/8/quickstyle/simple1" qsCatId="simple" csTypeId="urn:microsoft.com/office/officeart/2005/8/colors/accent5_3" csCatId="accent5" phldr="1"/>
      <dgm:spPr/>
      <dgm:t>
        <a:bodyPr/>
        <a:lstStyle/>
        <a:p>
          <a:endParaRPr lang="en-US"/>
        </a:p>
      </dgm:t>
    </dgm:pt>
    <dgm:pt modelId="{508D8B3A-FAF8-4948-8327-BA47EBFD4D3A}">
      <dgm:prSet phldrT="[Text]" custT="1"/>
      <dgm:spPr/>
      <dgm:t>
        <a:bodyPr/>
        <a:lstStyle/>
        <a:p>
          <a:r>
            <a:rPr lang="en-US" sz="4000" dirty="0"/>
            <a:t>Tuition Benefit Program</a:t>
          </a:r>
        </a:p>
      </dgm:t>
    </dgm:pt>
    <dgm:pt modelId="{FEE26141-7665-AB43-B499-246A00AD4A38}" type="parTrans" cxnId="{0D8D16C7-C831-D147-AB98-00ADEE487415}">
      <dgm:prSet/>
      <dgm:spPr/>
      <dgm:t>
        <a:bodyPr/>
        <a:lstStyle/>
        <a:p>
          <a:endParaRPr lang="en-US"/>
        </a:p>
      </dgm:t>
    </dgm:pt>
    <dgm:pt modelId="{DB75FB54-9C38-6748-B4C3-4A04E2BF4DA6}" type="sibTrans" cxnId="{0D8D16C7-C831-D147-AB98-00ADEE487415}">
      <dgm:prSet/>
      <dgm:spPr/>
      <dgm:t>
        <a:bodyPr/>
        <a:lstStyle/>
        <a:p>
          <a:endParaRPr lang="en-US"/>
        </a:p>
      </dgm:t>
    </dgm:pt>
    <dgm:pt modelId="{50B4DD72-3EDF-8F47-A699-E7648395D6F5}">
      <dgm:prSet phldrT="[Text]" custT="1"/>
      <dgm:spPr/>
      <dgm:t>
        <a:bodyPr/>
        <a:lstStyle/>
        <a:p>
          <a:r>
            <a:rPr lang="en-US" sz="4000" dirty="0"/>
            <a:t>Waived Tuition Benefits</a:t>
          </a:r>
        </a:p>
      </dgm:t>
    </dgm:pt>
    <dgm:pt modelId="{8369FA49-A296-8A47-B810-9A06C336E107}" type="parTrans" cxnId="{EFE292B1-A66D-6A41-9045-A5003B33BE31}">
      <dgm:prSet/>
      <dgm:spPr/>
      <dgm:t>
        <a:bodyPr/>
        <a:lstStyle/>
        <a:p>
          <a:endParaRPr lang="en-US"/>
        </a:p>
      </dgm:t>
    </dgm:pt>
    <dgm:pt modelId="{AD1572DC-BBFC-E34A-A9E5-C3C016323601}" type="sibTrans" cxnId="{EFE292B1-A66D-6A41-9045-A5003B33BE31}">
      <dgm:prSet/>
      <dgm:spPr/>
      <dgm:t>
        <a:bodyPr/>
        <a:lstStyle/>
        <a:p>
          <a:endParaRPr lang="en-US"/>
        </a:p>
      </dgm:t>
    </dgm:pt>
    <dgm:pt modelId="{53630F03-193F-2B47-AD69-95FA994F4B73}">
      <dgm:prSet phldrT="[Text]" custT="1"/>
      <dgm:spPr>
        <a:noFill/>
        <a:ln>
          <a:noFill/>
        </a:ln>
        <a:effectLst/>
      </dgm:spPr>
      <dgm:t>
        <a:bodyPr spcFirstLastPara="0" vert="horz" wrap="square" lIns="152400" tIns="152400" rIns="152400" bIns="152400" numCol="1" spcCol="1270" anchor="ctr" anchorCtr="0"/>
        <a:lstStyle/>
        <a:p>
          <a:r>
            <a:rPr lang="en-US" sz="4000" kern="1200" dirty="0">
              <a:solidFill>
                <a:schemeClr val="tx1"/>
              </a:solidFill>
              <a:latin typeface="Helvetica Neue Medium"/>
              <a:ea typeface="Helvetica Neue Medium"/>
              <a:cs typeface="Helvetica Neue Medium"/>
            </a:rPr>
            <a:t>Individual</a:t>
          </a:r>
          <a:r>
            <a:rPr lang="en-US" sz="4000" kern="1200" dirty="0"/>
            <a:t> student waivers provided to each college</a:t>
          </a:r>
        </a:p>
      </dgm:t>
    </dgm:pt>
    <dgm:pt modelId="{78A806F3-9DB8-F84A-BAC1-337F464E0E55}" type="parTrans" cxnId="{A6C14D4F-6A76-0747-8C00-9249D7F73E5B}">
      <dgm:prSet/>
      <dgm:spPr/>
      <dgm:t>
        <a:bodyPr/>
        <a:lstStyle/>
        <a:p>
          <a:endParaRPr lang="en-US"/>
        </a:p>
      </dgm:t>
    </dgm:pt>
    <dgm:pt modelId="{0F4B7478-0CEF-F443-AD97-9E84280EB727}" type="sibTrans" cxnId="{A6C14D4F-6A76-0747-8C00-9249D7F73E5B}">
      <dgm:prSet/>
      <dgm:spPr/>
      <dgm:t>
        <a:bodyPr/>
        <a:lstStyle/>
        <a:p>
          <a:endParaRPr lang="en-US"/>
        </a:p>
      </dgm:t>
    </dgm:pt>
    <dgm:pt modelId="{2925C600-2319-F542-AC35-38B85273446D}">
      <dgm:prSet phldrT="[Text]" custT="1"/>
      <dgm:spPr/>
      <dgm:t>
        <a:bodyPr/>
        <a:lstStyle/>
        <a:p>
          <a:r>
            <a:rPr lang="en-US" sz="4000" dirty="0"/>
            <a:t>Sponsored Tuition Benefits</a:t>
          </a:r>
        </a:p>
      </dgm:t>
    </dgm:pt>
    <dgm:pt modelId="{80FB1C84-D5A8-DC44-9A99-45AC7C52B0B5}" type="parTrans" cxnId="{5D9FDD67-BDC4-074D-A4D8-F092426CF886}">
      <dgm:prSet/>
      <dgm:spPr/>
      <dgm:t>
        <a:bodyPr/>
        <a:lstStyle/>
        <a:p>
          <a:endParaRPr lang="en-US"/>
        </a:p>
      </dgm:t>
    </dgm:pt>
    <dgm:pt modelId="{47CCEA11-02D2-B74D-8F58-6153592CA11A}" type="sibTrans" cxnId="{5D9FDD67-BDC4-074D-A4D8-F092426CF886}">
      <dgm:prSet/>
      <dgm:spPr/>
      <dgm:t>
        <a:bodyPr/>
        <a:lstStyle/>
        <a:p>
          <a:endParaRPr lang="en-US"/>
        </a:p>
      </dgm:t>
    </dgm:pt>
    <dgm:pt modelId="{1828A9A6-9B12-FB43-807B-EFAE17E28D52}">
      <dgm:prSet phldrT="[Text]" custT="1"/>
      <dgm:spPr/>
      <dgm:t>
        <a:bodyPr/>
        <a:lstStyle/>
        <a:p>
          <a:r>
            <a:rPr lang="en-US" sz="4000" dirty="0"/>
            <a:t>RAs billed to F&amp;A (not charged to a chartfield)</a:t>
          </a:r>
        </a:p>
      </dgm:t>
    </dgm:pt>
    <dgm:pt modelId="{29320136-50CC-F543-A5B5-BB17DB3D9A57}" type="parTrans" cxnId="{3252043E-5F00-2540-B56B-30608E6249F1}">
      <dgm:prSet/>
      <dgm:spPr/>
      <dgm:t>
        <a:bodyPr/>
        <a:lstStyle/>
        <a:p>
          <a:endParaRPr lang="en-US"/>
        </a:p>
      </dgm:t>
    </dgm:pt>
    <dgm:pt modelId="{BF4EB5A4-BF83-9142-BD8C-5312E571DF2F}" type="sibTrans" cxnId="{3252043E-5F00-2540-B56B-30608E6249F1}">
      <dgm:prSet/>
      <dgm:spPr/>
      <dgm:t>
        <a:bodyPr/>
        <a:lstStyle/>
        <a:p>
          <a:endParaRPr lang="en-US"/>
        </a:p>
      </dgm:t>
    </dgm:pt>
    <dgm:pt modelId="{AD6F4D70-EFF5-8141-B342-20D94789E89D}">
      <dgm:prSet phldrT="[Text]" custT="1"/>
      <dgm:spPr/>
      <dgm:t>
        <a:bodyPr/>
        <a:lstStyle/>
        <a:p>
          <a:r>
            <a:rPr lang="en-US" sz="4000" dirty="0"/>
            <a:t>Resident tuition charged to a chartfield (</a:t>
          </a:r>
          <a:r>
            <a:rPr lang="en-US" sz="3500" dirty="0"/>
            <a:t>research grants, faculty startup packages, etc.</a:t>
          </a:r>
          <a:r>
            <a:rPr lang="en-US" sz="4000" dirty="0"/>
            <a:t>)</a:t>
          </a:r>
        </a:p>
      </dgm:t>
    </dgm:pt>
    <dgm:pt modelId="{38969B34-6319-8848-BF67-17839ED3BCA7}" type="parTrans" cxnId="{EA651A8E-4343-9542-81E0-AFBF7B7F0FC2}">
      <dgm:prSet/>
      <dgm:spPr/>
      <dgm:t>
        <a:bodyPr/>
        <a:lstStyle/>
        <a:p>
          <a:endParaRPr lang="en-US"/>
        </a:p>
      </dgm:t>
    </dgm:pt>
    <dgm:pt modelId="{F8192842-A45B-BE4E-AFCB-44576ACFE808}" type="sibTrans" cxnId="{EA651A8E-4343-9542-81E0-AFBF7B7F0FC2}">
      <dgm:prSet/>
      <dgm:spPr/>
      <dgm:t>
        <a:bodyPr/>
        <a:lstStyle/>
        <a:p>
          <a:endParaRPr lang="en-US"/>
        </a:p>
      </dgm:t>
    </dgm:pt>
    <dgm:pt modelId="{E21F7056-4F35-E345-A259-3D401610B9AB}" type="pres">
      <dgm:prSet presAssocID="{DC4E8B0C-B5B9-EA43-84DF-12DB19377DE8}" presName="hierChild1" presStyleCnt="0">
        <dgm:presLayoutVars>
          <dgm:chPref val="1"/>
          <dgm:dir/>
          <dgm:animOne val="branch"/>
          <dgm:animLvl val="lvl"/>
          <dgm:resizeHandles/>
        </dgm:presLayoutVars>
      </dgm:prSet>
      <dgm:spPr/>
    </dgm:pt>
    <dgm:pt modelId="{EA502661-19BB-4645-906A-1C845E181CD7}" type="pres">
      <dgm:prSet presAssocID="{508D8B3A-FAF8-4948-8327-BA47EBFD4D3A}" presName="hierRoot1" presStyleCnt="0"/>
      <dgm:spPr/>
    </dgm:pt>
    <dgm:pt modelId="{84A6FCA8-6B40-8048-97FF-096A2D023ACE}" type="pres">
      <dgm:prSet presAssocID="{508D8B3A-FAF8-4948-8327-BA47EBFD4D3A}" presName="composite" presStyleCnt="0"/>
      <dgm:spPr/>
    </dgm:pt>
    <dgm:pt modelId="{283ECBEE-D5E8-FA41-B66E-58326397FDAA}" type="pres">
      <dgm:prSet presAssocID="{508D8B3A-FAF8-4948-8327-BA47EBFD4D3A}" presName="image" presStyleLbl="node0" presStyleIdx="0" presStyleCnt="1"/>
      <dgm:spPr/>
    </dgm:pt>
    <dgm:pt modelId="{CED95084-51B5-1043-AA14-02E195982950}" type="pres">
      <dgm:prSet presAssocID="{508D8B3A-FAF8-4948-8327-BA47EBFD4D3A}" presName="text" presStyleLbl="revTx" presStyleIdx="0" presStyleCnt="6">
        <dgm:presLayoutVars>
          <dgm:chPref val="3"/>
        </dgm:presLayoutVars>
      </dgm:prSet>
      <dgm:spPr/>
    </dgm:pt>
    <dgm:pt modelId="{377AB4FA-44FA-624F-940D-EDD5BE945102}" type="pres">
      <dgm:prSet presAssocID="{508D8B3A-FAF8-4948-8327-BA47EBFD4D3A}" presName="hierChild2" presStyleCnt="0"/>
      <dgm:spPr/>
    </dgm:pt>
    <dgm:pt modelId="{AAB3E157-F7CF-D943-AEA0-E987BD21E489}" type="pres">
      <dgm:prSet presAssocID="{8369FA49-A296-8A47-B810-9A06C336E107}" presName="Name10" presStyleLbl="parChTrans1D2" presStyleIdx="0" presStyleCnt="2"/>
      <dgm:spPr/>
    </dgm:pt>
    <dgm:pt modelId="{513D9E46-BFD0-C64A-88EB-6C88A08491A8}" type="pres">
      <dgm:prSet presAssocID="{50B4DD72-3EDF-8F47-A699-E7648395D6F5}" presName="hierRoot2" presStyleCnt="0"/>
      <dgm:spPr/>
    </dgm:pt>
    <dgm:pt modelId="{36B12378-E2D9-D348-8E56-4AAFBAFBAB73}" type="pres">
      <dgm:prSet presAssocID="{50B4DD72-3EDF-8F47-A699-E7648395D6F5}" presName="composite2" presStyleCnt="0"/>
      <dgm:spPr/>
    </dgm:pt>
    <dgm:pt modelId="{048070EE-0D7A-3A44-9B64-2990AEBE0821}" type="pres">
      <dgm:prSet presAssocID="{50B4DD72-3EDF-8F47-A699-E7648395D6F5}" presName="image2" presStyleLbl="node2" presStyleIdx="0" presStyleCnt="2"/>
      <dgm:spPr/>
    </dgm:pt>
    <dgm:pt modelId="{5ECC978C-718B-DE4C-A440-0472CCFC8DC6}" type="pres">
      <dgm:prSet presAssocID="{50B4DD72-3EDF-8F47-A699-E7648395D6F5}" presName="text2" presStyleLbl="revTx" presStyleIdx="1" presStyleCnt="6">
        <dgm:presLayoutVars>
          <dgm:chPref val="3"/>
        </dgm:presLayoutVars>
      </dgm:prSet>
      <dgm:spPr/>
    </dgm:pt>
    <dgm:pt modelId="{FFBB57EE-F6E8-CE44-A7D4-4E1DA5D90D73}" type="pres">
      <dgm:prSet presAssocID="{50B4DD72-3EDF-8F47-A699-E7648395D6F5}" presName="hierChild3" presStyleCnt="0"/>
      <dgm:spPr/>
    </dgm:pt>
    <dgm:pt modelId="{27C6E671-0038-524C-984A-F166825F725F}" type="pres">
      <dgm:prSet presAssocID="{78A806F3-9DB8-F84A-BAC1-337F464E0E55}" presName="Name17" presStyleLbl="parChTrans1D3" presStyleIdx="0" presStyleCnt="3"/>
      <dgm:spPr/>
    </dgm:pt>
    <dgm:pt modelId="{5CD41A4F-370E-9F47-B4E8-D695360DCFE4}" type="pres">
      <dgm:prSet presAssocID="{53630F03-193F-2B47-AD69-95FA994F4B73}" presName="hierRoot3" presStyleCnt="0"/>
      <dgm:spPr/>
    </dgm:pt>
    <dgm:pt modelId="{D4171EE4-1CAE-2E45-9AB6-3A71BAE1645D}" type="pres">
      <dgm:prSet presAssocID="{53630F03-193F-2B47-AD69-95FA994F4B73}" presName="composite3" presStyleCnt="0"/>
      <dgm:spPr/>
    </dgm:pt>
    <dgm:pt modelId="{37B45FEE-94CE-4D42-B9C7-529DB46A1F16}" type="pres">
      <dgm:prSet presAssocID="{53630F03-193F-2B47-AD69-95FA994F4B73}" presName="image3" presStyleLbl="node3" presStyleIdx="0" presStyleCnt="3"/>
      <dgm:spPr/>
    </dgm:pt>
    <dgm:pt modelId="{D33F5BA1-9E1B-5F47-A59E-3DD21FE048FF}" type="pres">
      <dgm:prSet presAssocID="{53630F03-193F-2B47-AD69-95FA994F4B73}" presName="text3" presStyleLbl="revTx" presStyleIdx="2" presStyleCnt="6" custScaleY="122412" custLinFactNeighborX="3531" custLinFactNeighborY="-662">
        <dgm:presLayoutVars>
          <dgm:chPref val="3"/>
        </dgm:presLayoutVars>
      </dgm:prSet>
      <dgm:spPr>
        <a:xfrm>
          <a:off x="2970351" y="6691403"/>
          <a:ext cx="3766274" cy="2510849"/>
        </a:xfrm>
        <a:prstGeom prst="rect">
          <a:avLst/>
        </a:prstGeom>
      </dgm:spPr>
    </dgm:pt>
    <dgm:pt modelId="{38F12B21-43F6-4445-94B3-3535580EA08E}" type="pres">
      <dgm:prSet presAssocID="{53630F03-193F-2B47-AD69-95FA994F4B73}" presName="hierChild4" presStyleCnt="0"/>
      <dgm:spPr/>
    </dgm:pt>
    <dgm:pt modelId="{BDA06CA6-D9E8-3C44-BC5C-D3F22464B657}" type="pres">
      <dgm:prSet presAssocID="{80FB1C84-D5A8-DC44-9A99-45AC7C52B0B5}" presName="Name10" presStyleLbl="parChTrans1D2" presStyleIdx="1" presStyleCnt="2"/>
      <dgm:spPr/>
    </dgm:pt>
    <dgm:pt modelId="{6E5AC9C4-8EA2-9241-8340-474DC435C3CF}" type="pres">
      <dgm:prSet presAssocID="{2925C600-2319-F542-AC35-38B85273446D}" presName="hierRoot2" presStyleCnt="0"/>
      <dgm:spPr/>
    </dgm:pt>
    <dgm:pt modelId="{F75A460E-E2F2-7147-9904-F4785484C13B}" type="pres">
      <dgm:prSet presAssocID="{2925C600-2319-F542-AC35-38B85273446D}" presName="composite2" presStyleCnt="0"/>
      <dgm:spPr/>
    </dgm:pt>
    <dgm:pt modelId="{2F43B54F-2C03-2744-925E-1CEE434F6949}" type="pres">
      <dgm:prSet presAssocID="{2925C600-2319-F542-AC35-38B85273446D}" presName="image2" presStyleLbl="node2" presStyleIdx="1" presStyleCnt="2"/>
      <dgm:spPr/>
    </dgm:pt>
    <dgm:pt modelId="{B3C948D0-C70E-4546-AFCB-913F4DC0B3DC}" type="pres">
      <dgm:prSet presAssocID="{2925C600-2319-F542-AC35-38B85273446D}" presName="text2" presStyleLbl="revTx" presStyleIdx="3" presStyleCnt="6">
        <dgm:presLayoutVars>
          <dgm:chPref val="3"/>
        </dgm:presLayoutVars>
      </dgm:prSet>
      <dgm:spPr/>
    </dgm:pt>
    <dgm:pt modelId="{8572E72D-36CD-5447-AA45-2C3108935E62}" type="pres">
      <dgm:prSet presAssocID="{2925C600-2319-F542-AC35-38B85273446D}" presName="hierChild3" presStyleCnt="0"/>
      <dgm:spPr/>
    </dgm:pt>
    <dgm:pt modelId="{608B4463-9DDD-C040-BA67-91891ECDA214}" type="pres">
      <dgm:prSet presAssocID="{29320136-50CC-F543-A5B5-BB17DB3D9A57}" presName="Name17" presStyleLbl="parChTrans1D3" presStyleIdx="1" presStyleCnt="3"/>
      <dgm:spPr/>
    </dgm:pt>
    <dgm:pt modelId="{9A621DD8-0EFE-F049-B8C3-A7DC95E2ED2A}" type="pres">
      <dgm:prSet presAssocID="{1828A9A6-9B12-FB43-807B-EFAE17E28D52}" presName="hierRoot3" presStyleCnt="0"/>
      <dgm:spPr/>
    </dgm:pt>
    <dgm:pt modelId="{140C2CC5-3EA3-F545-8E4D-47CF04E3729A}" type="pres">
      <dgm:prSet presAssocID="{1828A9A6-9B12-FB43-807B-EFAE17E28D52}" presName="composite3" presStyleCnt="0"/>
      <dgm:spPr/>
    </dgm:pt>
    <dgm:pt modelId="{358CF62C-00F1-8C4D-A4B9-31E9CA150AE4}" type="pres">
      <dgm:prSet presAssocID="{1828A9A6-9B12-FB43-807B-EFAE17E28D52}" presName="image3" presStyleLbl="node3" presStyleIdx="1" presStyleCnt="3"/>
      <dgm:spPr/>
    </dgm:pt>
    <dgm:pt modelId="{A367A5AB-5C62-2949-8432-1E8D3835D7D8}" type="pres">
      <dgm:prSet presAssocID="{1828A9A6-9B12-FB43-807B-EFAE17E28D52}" presName="text3" presStyleLbl="revTx" presStyleIdx="4" presStyleCnt="6" custScaleY="130430">
        <dgm:presLayoutVars>
          <dgm:chPref val="3"/>
        </dgm:presLayoutVars>
      </dgm:prSet>
      <dgm:spPr/>
    </dgm:pt>
    <dgm:pt modelId="{4A65549B-4455-4F4A-9804-F959E13387EC}" type="pres">
      <dgm:prSet presAssocID="{1828A9A6-9B12-FB43-807B-EFAE17E28D52}" presName="hierChild4" presStyleCnt="0"/>
      <dgm:spPr/>
    </dgm:pt>
    <dgm:pt modelId="{5C4126AD-9F5A-8B43-B6BD-2DC500704AE6}" type="pres">
      <dgm:prSet presAssocID="{38969B34-6319-8848-BF67-17839ED3BCA7}" presName="Name17" presStyleLbl="parChTrans1D3" presStyleIdx="2" presStyleCnt="3"/>
      <dgm:spPr/>
    </dgm:pt>
    <dgm:pt modelId="{D13388E3-B2A2-C643-A6F8-2AE7753FBC43}" type="pres">
      <dgm:prSet presAssocID="{AD6F4D70-EFF5-8141-B342-20D94789E89D}" presName="hierRoot3" presStyleCnt="0"/>
      <dgm:spPr/>
    </dgm:pt>
    <dgm:pt modelId="{C520866C-D866-9E40-AB75-F062E95AE8FF}" type="pres">
      <dgm:prSet presAssocID="{AD6F4D70-EFF5-8141-B342-20D94789E89D}" presName="composite3" presStyleCnt="0"/>
      <dgm:spPr/>
    </dgm:pt>
    <dgm:pt modelId="{41621159-8FF6-E148-83F5-090A078FBB37}" type="pres">
      <dgm:prSet presAssocID="{AD6F4D70-EFF5-8141-B342-20D94789E89D}" presName="image3" presStyleLbl="node3" presStyleIdx="2" presStyleCnt="3"/>
      <dgm:spPr/>
    </dgm:pt>
    <dgm:pt modelId="{08C401AF-E71D-6B4C-8523-D53D76F0FCE6}" type="pres">
      <dgm:prSet presAssocID="{AD6F4D70-EFF5-8141-B342-20D94789E89D}" presName="text3" presStyleLbl="revTx" presStyleIdx="5" presStyleCnt="6" custScaleX="127082" custLinFactNeighborX="14244" custLinFactNeighborY="712">
        <dgm:presLayoutVars>
          <dgm:chPref val="3"/>
        </dgm:presLayoutVars>
      </dgm:prSet>
      <dgm:spPr/>
    </dgm:pt>
    <dgm:pt modelId="{EE8E3F91-7052-B342-A82B-E05A53246C7E}" type="pres">
      <dgm:prSet presAssocID="{AD6F4D70-EFF5-8141-B342-20D94789E89D}" presName="hierChild4" presStyleCnt="0"/>
      <dgm:spPr/>
    </dgm:pt>
  </dgm:ptLst>
  <dgm:cxnLst>
    <dgm:cxn modelId="{8385E319-819C-D245-8A8B-01AA7601D236}" type="presOf" srcId="{53630F03-193F-2B47-AD69-95FA994F4B73}" destId="{D33F5BA1-9E1B-5F47-A59E-3DD21FE048FF}" srcOrd="0" destOrd="0" presId="urn:microsoft.com/office/officeart/2009/layout/CirclePictureHierarchy"/>
    <dgm:cxn modelId="{F2AA9321-AD78-784F-9973-139FFF870281}" type="presOf" srcId="{AD6F4D70-EFF5-8141-B342-20D94789E89D}" destId="{08C401AF-E71D-6B4C-8523-D53D76F0FCE6}" srcOrd="0" destOrd="0" presId="urn:microsoft.com/office/officeart/2009/layout/CirclePictureHierarchy"/>
    <dgm:cxn modelId="{FC2C6624-4C85-3D4E-A5EC-7C099844F4FA}" type="presOf" srcId="{2925C600-2319-F542-AC35-38B85273446D}" destId="{B3C948D0-C70E-4546-AFCB-913F4DC0B3DC}" srcOrd="0" destOrd="0" presId="urn:microsoft.com/office/officeart/2009/layout/CirclePictureHierarchy"/>
    <dgm:cxn modelId="{45E2E228-885B-BB4D-949B-0F47A21E0F39}" type="presOf" srcId="{29320136-50CC-F543-A5B5-BB17DB3D9A57}" destId="{608B4463-9DDD-C040-BA67-91891ECDA214}" srcOrd="0" destOrd="0" presId="urn:microsoft.com/office/officeart/2009/layout/CirclePictureHierarchy"/>
    <dgm:cxn modelId="{3252043E-5F00-2540-B56B-30608E6249F1}" srcId="{2925C600-2319-F542-AC35-38B85273446D}" destId="{1828A9A6-9B12-FB43-807B-EFAE17E28D52}" srcOrd="0" destOrd="0" parTransId="{29320136-50CC-F543-A5B5-BB17DB3D9A57}" sibTransId="{BF4EB5A4-BF83-9142-BD8C-5312E571DF2F}"/>
    <dgm:cxn modelId="{547BF93F-95EC-D345-A73C-990BFBC6EDC2}" type="presOf" srcId="{8369FA49-A296-8A47-B810-9A06C336E107}" destId="{AAB3E157-F7CF-D943-AEA0-E987BD21E489}" srcOrd="0" destOrd="0" presId="urn:microsoft.com/office/officeart/2009/layout/CirclePictureHierarchy"/>
    <dgm:cxn modelId="{72D32941-C1B2-B84C-9D0F-BFDD86B39A0A}" type="presOf" srcId="{50B4DD72-3EDF-8F47-A699-E7648395D6F5}" destId="{5ECC978C-718B-DE4C-A440-0472CCFC8DC6}" srcOrd="0" destOrd="0" presId="urn:microsoft.com/office/officeart/2009/layout/CirclePictureHierarchy"/>
    <dgm:cxn modelId="{A6C14D4F-6A76-0747-8C00-9249D7F73E5B}" srcId="{50B4DD72-3EDF-8F47-A699-E7648395D6F5}" destId="{53630F03-193F-2B47-AD69-95FA994F4B73}" srcOrd="0" destOrd="0" parTransId="{78A806F3-9DB8-F84A-BAC1-337F464E0E55}" sibTransId="{0F4B7478-0CEF-F443-AD97-9E84280EB727}"/>
    <dgm:cxn modelId="{BC779061-E5BA-A24D-BA07-28240016EFE7}" type="presOf" srcId="{508D8B3A-FAF8-4948-8327-BA47EBFD4D3A}" destId="{CED95084-51B5-1043-AA14-02E195982950}" srcOrd="0" destOrd="0" presId="urn:microsoft.com/office/officeart/2009/layout/CirclePictureHierarchy"/>
    <dgm:cxn modelId="{5D9FDD67-BDC4-074D-A4D8-F092426CF886}" srcId="{508D8B3A-FAF8-4948-8327-BA47EBFD4D3A}" destId="{2925C600-2319-F542-AC35-38B85273446D}" srcOrd="1" destOrd="0" parTransId="{80FB1C84-D5A8-DC44-9A99-45AC7C52B0B5}" sibTransId="{47CCEA11-02D2-B74D-8F58-6153592CA11A}"/>
    <dgm:cxn modelId="{EC954872-FCA3-3E48-96FD-D71467564537}" type="presOf" srcId="{DC4E8B0C-B5B9-EA43-84DF-12DB19377DE8}" destId="{E21F7056-4F35-E345-A259-3D401610B9AB}" srcOrd="0" destOrd="0" presId="urn:microsoft.com/office/officeart/2009/layout/CirclePictureHierarchy"/>
    <dgm:cxn modelId="{03A24885-D69D-8C42-B21D-954D3D061DA7}" type="presOf" srcId="{80FB1C84-D5A8-DC44-9A99-45AC7C52B0B5}" destId="{BDA06CA6-D9E8-3C44-BC5C-D3F22464B657}" srcOrd="0" destOrd="0" presId="urn:microsoft.com/office/officeart/2009/layout/CirclePictureHierarchy"/>
    <dgm:cxn modelId="{EA651A8E-4343-9542-81E0-AFBF7B7F0FC2}" srcId="{2925C600-2319-F542-AC35-38B85273446D}" destId="{AD6F4D70-EFF5-8141-B342-20D94789E89D}" srcOrd="1" destOrd="0" parTransId="{38969B34-6319-8848-BF67-17839ED3BCA7}" sibTransId="{F8192842-A45B-BE4E-AFCB-44576ACFE808}"/>
    <dgm:cxn modelId="{EFE292B1-A66D-6A41-9045-A5003B33BE31}" srcId="{508D8B3A-FAF8-4948-8327-BA47EBFD4D3A}" destId="{50B4DD72-3EDF-8F47-A699-E7648395D6F5}" srcOrd="0" destOrd="0" parTransId="{8369FA49-A296-8A47-B810-9A06C336E107}" sibTransId="{AD1572DC-BBFC-E34A-A9E5-C3C016323601}"/>
    <dgm:cxn modelId="{A099F9BB-BD79-6B41-B45E-F711CEB00BDA}" type="presOf" srcId="{1828A9A6-9B12-FB43-807B-EFAE17E28D52}" destId="{A367A5AB-5C62-2949-8432-1E8D3835D7D8}" srcOrd="0" destOrd="0" presId="urn:microsoft.com/office/officeart/2009/layout/CirclePictureHierarchy"/>
    <dgm:cxn modelId="{0D8D16C7-C831-D147-AB98-00ADEE487415}" srcId="{DC4E8B0C-B5B9-EA43-84DF-12DB19377DE8}" destId="{508D8B3A-FAF8-4948-8327-BA47EBFD4D3A}" srcOrd="0" destOrd="0" parTransId="{FEE26141-7665-AB43-B499-246A00AD4A38}" sibTransId="{DB75FB54-9C38-6748-B4C3-4A04E2BF4DA6}"/>
    <dgm:cxn modelId="{7877B3EC-51A9-4D40-A871-7B9F230E2171}" type="presOf" srcId="{38969B34-6319-8848-BF67-17839ED3BCA7}" destId="{5C4126AD-9F5A-8B43-B6BD-2DC500704AE6}" srcOrd="0" destOrd="0" presId="urn:microsoft.com/office/officeart/2009/layout/CirclePictureHierarchy"/>
    <dgm:cxn modelId="{C9CA9DEF-671D-6740-B671-BE3760C19FB6}" type="presOf" srcId="{78A806F3-9DB8-F84A-BAC1-337F464E0E55}" destId="{27C6E671-0038-524C-984A-F166825F725F}" srcOrd="0" destOrd="0" presId="urn:microsoft.com/office/officeart/2009/layout/CirclePictureHierarchy"/>
    <dgm:cxn modelId="{B90764F1-54FF-564A-B303-EBF3739F3D22}" type="presParOf" srcId="{E21F7056-4F35-E345-A259-3D401610B9AB}" destId="{EA502661-19BB-4645-906A-1C845E181CD7}" srcOrd="0" destOrd="0" presId="urn:microsoft.com/office/officeart/2009/layout/CirclePictureHierarchy"/>
    <dgm:cxn modelId="{9805FA81-FA32-CA46-829A-7AA8CDA289A9}" type="presParOf" srcId="{EA502661-19BB-4645-906A-1C845E181CD7}" destId="{84A6FCA8-6B40-8048-97FF-096A2D023ACE}" srcOrd="0" destOrd="0" presId="urn:microsoft.com/office/officeart/2009/layout/CirclePictureHierarchy"/>
    <dgm:cxn modelId="{E926DFAB-C9D7-9242-8735-67FC5A2608FA}" type="presParOf" srcId="{84A6FCA8-6B40-8048-97FF-096A2D023ACE}" destId="{283ECBEE-D5E8-FA41-B66E-58326397FDAA}" srcOrd="0" destOrd="0" presId="urn:microsoft.com/office/officeart/2009/layout/CirclePictureHierarchy"/>
    <dgm:cxn modelId="{7040AF6F-615B-E040-8AF0-B3B177680C48}" type="presParOf" srcId="{84A6FCA8-6B40-8048-97FF-096A2D023ACE}" destId="{CED95084-51B5-1043-AA14-02E195982950}" srcOrd="1" destOrd="0" presId="urn:microsoft.com/office/officeart/2009/layout/CirclePictureHierarchy"/>
    <dgm:cxn modelId="{D20E752D-E8E2-2B45-9172-46340CDBDA23}" type="presParOf" srcId="{EA502661-19BB-4645-906A-1C845E181CD7}" destId="{377AB4FA-44FA-624F-940D-EDD5BE945102}" srcOrd="1" destOrd="0" presId="urn:microsoft.com/office/officeart/2009/layout/CirclePictureHierarchy"/>
    <dgm:cxn modelId="{CF3B1E42-55FF-3143-B478-DB4E07A852E4}" type="presParOf" srcId="{377AB4FA-44FA-624F-940D-EDD5BE945102}" destId="{AAB3E157-F7CF-D943-AEA0-E987BD21E489}" srcOrd="0" destOrd="0" presId="urn:microsoft.com/office/officeart/2009/layout/CirclePictureHierarchy"/>
    <dgm:cxn modelId="{F6AE9B45-0868-3D49-8FEE-7ACAFAD0204F}" type="presParOf" srcId="{377AB4FA-44FA-624F-940D-EDD5BE945102}" destId="{513D9E46-BFD0-C64A-88EB-6C88A08491A8}" srcOrd="1" destOrd="0" presId="urn:microsoft.com/office/officeart/2009/layout/CirclePictureHierarchy"/>
    <dgm:cxn modelId="{D76AB480-1988-9544-9C12-9956901DE327}" type="presParOf" srcId="{513D9E46-BFD0-C64A-88EB-6C88A08491A8}" destId="{36B12378-E2D9-D348-8E56-4AAFBAFBAB73}" srcOrd="0" destOrd="0" presId="urn:microsoft.com/office/officeart/2009/layout/CirclePictureHierarchy"/>
    <dgm:cxn modelId="{674A8E06-1031-4C4E-AD38-0496D3669E96}" type="presParOf" srcId="{36B12378-E2D9-D348-8E56-4AAFBAFBAB73}" destId="{048070EE-0D7A-3A44-9B64-2990AEBE0821}" srcOrd="0" destOrd="0" presId="urn:microsoft.com/office/officeart/2009/layout/CirclePictureHierarchy"/>
    <dgm:cxn modelId="{1F9E54FC-BEEA-3443-BBC3-3243AE93FE9C}" type="presParOf" srcId="{36B12378-E2D9-D348-8E56-4AAFBAFBAB73}" destId="{5ECC978C-718B-DE4C-A440-0472CCFC8DC6}" srcOrd="1" destOrd="0" presId="urn:microsoft.com/office/officeart/2009/layout/CirclePictureHierarchy"/>
    <dgm:cxn modelId="{F5FCF721-E732-2744-BE76-74701C88A0BE}" type="presParOf" srcId="{513D9E46-BFD0-C64A-88EB-6C88A08491A8}" destId="{FFBB57EE-F6E8-CE44-A7D4-4E1DA5D90D73}" srcOrd="1" destOrd="0" presId="urn:microsoft.com/office/officeart/2009/layout/CirclePictureHierarchy"/>
    <dgm:cxn modelId="{4E63F6E3-B941-3447-AD9B-9015ED7A0FF8}" type="presParOf" srcId="{FFBB57EE-F6E8-CE44-A7D4-4E1DA5D90D73}" destId="{27C6E671-0038-524C-984A-F166825F725F}" srcOrd="0" destOrd="0" presId="urn:microsoft.com/office/officeart/2009/layout/CirclePictureHierarchy"/>
    <dgm:cxn modelId="{E2198449-147D-654C-9F9E-8684F2345C95}" type="presParOf" srcId="{FFBB57EE-F6E8-CE44-A7D4-4E1DA5D90D73}" destId="{5CD41A4F-370E-9F47-B4E8-D695360DCFE4}" srcOrd="1" destOrd="0" presId="urn:microsoft.com/office/officeart/2009/layout/CirclePictureHierarchy"/>
    <dgm:cxn modelId="{C7AC1A55-A6E6-7146-968F-AB57FFB9B487}" type="presParOf" srcId="{5CD41A4F-370E-9F47-B4E8-D695360DCFE4}" destId="{D4171EE4-1CAE-2E45-9AB6-3A71BAE1645D}" srcOrd="0" destOrd="0" presId="urn:microsoft.com/office/officeart/2009/layout/CirclePictureHierarchy"/>
    <dgm:cxn modelId="{6BD85580-FC31-7949-BDD1-25CF913FE9B4}" type="presParOf" srcId="{D4171EE4-1CAE-2E45-9AB6-3A71BAE1645D}" destId="{37B45FEE-94CE-4D42-B9C7-529DB46A1F16}" srcOrd="0" destOrd="0" presId="urn:microsoft.com/office/officeart/2009/layout/CirclePictureHierarchy"/>
    <dgm:cxn modelId="{319C7518-B77B-CF43-AEE6-3D8E3FFD2FC6}" type="presParOf" srcId="{D4171EE4-1CAE-2E45-9AB6-3A71BAE1645D}" destId="{D33F5BA1-9E1B-5F47-A59E-3DD21FE048FF}" srcOrd="1" destOrd="0" presId="urn:microsoft.com/office/officeart/2009/layout/CirclePictureHierarchy"/>
    <dgm:cxn modelId="{CF79AFB2-9772-5840-AFD8-1EC197F3332F}" type="presParOf" srcId="{5CD41A4F-370E-9F47-B4E8-D695360DCFE4}" destId="{38F12B21-43F6-4445-94B3-3535580EA08E}" srcOrd="1" destOrd="0" presId="urn:microsoft.com/office/officeart/2009/layout/CirclePictureHierarchy"/>
    <dgm:cxn modelId="{D82976D7-C10A-F648-B34F-C13627EF7166}" type="presParOf" srcId="{377AB4FA-44FA-624F-940D-EDD5BE945102}" destId="{BDA06CA6-D9E8-3C44-BC5C-D3F22464B657}" srcOrd="2" destOrd="0" presId="urn:microsoft.com/office/officeart/2009/layout/CirclePictureHierarchy"/>
    <dgm:cxn modelId="{98A20C97-5C25-8245-AA8B-6711D1540480}" type="presParOf" srcId="{377AB4FA-44FA-624F-940D-EDD5BE945102}" destId="{6E5AC9C4-8EA2-9241-8340-474DC435C3CF}" srcOrd="3" destOrd="0" presId="urn:microsoft.com/office/officeart/2009/layout/CirclePictureHierarchy"/>
    <dgm:cxn modelId="{976E9E7C-721B-BA41-AFAB-50676C7A202F}" type="presParOf" srcId="{6E5AC9C4-8EA2-9241-8340-474DC435C3CF}" destId="{F75A460E-E2F2-7147-9904-F4785484C13B}" srcOrd="0" destOrd="0" presId="urn:microsoft.com/office/officeart/2009/layout/CirclePictureHierarchy"/>
    <dgm:cxn modelId="{6FD1B23D-6432-5D41-827C-211A1850B40F}" type="presParOf" srcId="{F75A460E-E2F2-7147-9904-F4785484C13B}" destId="{2F43B54F-2C03-2744-925E-1CEE434F6949}" srcOrd="0" destOrd="0" presId="urn:microsoft.com/office/officeart/2009/layout/CirclePictureHierarchy"/>
    <dgm:cxn modelId="{ABBD795D-49C3-7541-A37D-81C71D227019}" type="presParOf" srcId="{F75A460E-E2F2-7147-9904-F4785484C13B}" destId="{B3C948D0-C70E-4546-AFCB-913F4DC0B3DC}" srcOrd="1" destOrd="0" presId="urn:microsoft.com/office/officeart/2009/layout/CirclePictureHierarchy"/>
    <dgm:cxn modelId="{8AB050E4-B68B-EB4C-A256-0A72F2DED2BD}" type="presParOf" srcId="{6E5AC9C4-8EA2-9241-8340-474DC435C3CF}" destId="{8572E72D-36CD-5447-AA45-2C3108935E62}" srcOrd="1" destOrd="0" presId="urn:microsoft.com/office/officeart/2009/layout/CirclePictureHierarchy"/>
    <dgm:cxn modelId="{12F86C88-7C5A-3541-9A78-20E6F3ABD7C4}" type="presParOf" srcId="{8572E72D-36CD-5447-AA45-2C3108935E62}" destId="{608B4463-9DDD-C040-BA67-91891ECDA214}" srcOrd="0" destOrd="0" presId="urn:microsoft.com/office/officeart/2009/layout/CirclePictureHierarchy"/>
    <dgm:cxn modelId="{F81F741A-4A6C-7542-88ED-D0EEC81D117A}" type="presParOf" srcId="{8572E72D-36CD-5447-AA45-2C3108935E62}" destId="{9A621DD8-0EFE-F049-B8C3-A7DC95E2ED2A}" srcOrd="1" destOrd="0" presId="urn:microsoft.com/office/officeart/2009/layout/CirclePictureHierarchy"/>
    <dgm:cxn modelId="{7DAFDA6D-871B-CC41-AD63-AC729B46A5AC}" type="presParOf" srcId="{9A621DD8-0EFE-F049-B8C3-A7DC95E2ED2A}" destId="{140C2CC5-3EA3-F545-8E4D-47CF04E3729A}" srcOrd="0" destOrd="0" presId="urn:microsoft.com/office/officeart/2009/layout/CirclePictureHierarchy"/>
    <dgm:cxn modelId="{13A02978-3597-CE4F-8343-5101033CBC49}" type="presParOf" srcId="{140C2CC5-3EA3-F545-8E4D-47CF04E3729A}" destId="{358CF62C-00F1-8C4D-A4B9-31E9CA150AE4}" srcOrd="0" destOrd="0" presId="urn:microsoft.com/office/officeart/2009/layout/CirclePictureHierarchy"/>
    <dgm:cxn modelId="{49E2C3D3-E01B-8442-9CC5-D0A5C3263048}" type="presParOf" srcId="{140C2CC5-3EA3-F545-8E4D-47CF04E3729A}" destId="{A367A5AB-5C62-2949-8432-1E8D3835D7D8}" srcOrd="1" destOrd="0" presId="urn:microsoft.com/office/officeart/2009/layout/CirclePictureHierarchy"/>
    <dgm:cxn modelId="{857F01AB-119B-9540-A6BF-6102F244F652}" type="presParOf" srcId="{9A621DD8-0EFE-F049-B8C3-A7DC95E2ED2A}" destId="{4A65549B-4455-4F4A-9804-F959E13387EC}" srcOrd="1" destOrd="0" presId="urn:microsoft.com/office/officeart/2009/layout/CirclePictureHierarchy"/>
    <dgm:cxn modelId="{8B88C90F-33C6-C34E-895E-F8DE7A565D36}" type="presParOf" srcId="{8572E72D-36CD-5447-AA45-2C3108935E62}" destId="{5C4126AD-9F5A-8B43-B6BD-2DC500704AE6}" srcOrd="2" destOrd="0" presId="urn:microsoft.com/office/officeart/2009/layout/CirclePictureHierarchy"/>
    <dgm:cxn modelId="{6451AF35-AA9D-0F4C-BD58-5113352A0FC8}" type="presParOf" srcId="{8572E72D-36CD-5447-AA45-2C3108935E62}" destId="{D13388E3-B2A2-C643-A6F8-2AE7753FBC43}" srcOrd="3" destOrd="0" presId="urn:microsoft.com/office/officeart/2009/layout/CirclePictureHierarchy"/>
    <dgm:cxn modelId="{96703FD4-3DEE-594C-A899-B0C0872EE911}" type="presParOf" srcId="{D13388E3-B2A2-C643-A6F8-2AE7753FBC43}" destId="{C520866C-D866-9E40-AB75-F062E95AE8FF}" srcOrd="0" destOrd="0" presId="urn:microsoft.com/office/officeart/2009/layout/CirclePictureHierarchy"/>
    <dgm:cxn modelId="{22C8E993-3DFF-E547-B4E2-DEA57A6BEC1B}" type="presParOf" srcId="{C520866C-D866-9E40-AB75-F062E95AE8FF}" destId="{41621159-8FF6-E148-83F5-090A078FBB37}" srcOrd="0" destOrd="0" presId="urn:microsoft.com/office/officeart/2009/layout/CirclePictureHierarchy"/>
    <dgm:cxn modelId="{E22B643B-778D-E942-BC7F-4F103AF81819}" type="presParOf" srcId="{C520866C-D866-9E40-AB75-F062E95AE8FF}" destId="{08C401AF-E71D-6B4C-8523-D53D76F0FCE6}" srcOrd="1" destOrd="0" presId="urn:microsoft.com/office/officeart/2009/layout/CirclePictureHierarchy"/>
    <dgm:cxn modelId="{18C23CA0-0B9E-D548-B520-651F07F00036}" type="presParOf" srcId="{D13388E3-B2A2-C643-A6F8-2AE7753FBC43}" destId="{EE8E3F91-7052-B342-A82B-E05A53246C7E}"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26AD-9F5A-8B43-B6BD-2DC500704AE6}">
      <dsp:nvSpPr>
        <dsp:cNvPr id="0" name=""/>
        <dsp:cNvSpPr/>
      </dsp:nvSpPr>
      <dsp:spPr>
        <a:xfrm>
          <a:off x="12033718" y="5733991"/>
          <a:ext cx="3119054" cy="771532"/>
        </a:xfrm>
        <a:custGeom>
          <a:avLst/>
          <a:gdLst/>
          <a:ahLst/>
          <a:cxnLst/>
          <a:rect l="0" t="0" r="0" b="0"/>
          <a:pathLst>
            <a:path>
              <a:moveTo>
                <a:pt x="0" y="0"/>
              </a:moveTo>
              <a:lnTo>
                <a:pt x="0" y="388827"/>
              </a:lnTo>
              <a:lnTo>
                <a:pt x="3119054" y="388827"/>
              </a:lnTo>
              <a:lnTo>
                <a:pt x="3119054" y="771532"/>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B4463-9DDD-C040-BA67-91891ECDA214}">
      <dsp:nvSpPr>
        <dsp:cNvPr id="0" name=""/>
        <dsp:cNvSpPr/>
      </dsp:nvSpPr>
      <dsp:spPr>
        <a:xfrm>
          <a:off x="8417172" y="5733991"/>
          <a:ext cx="3616545" cy="1144194"/>
        </a:xfrm>
        <a:custGeom>
          <a:avLst/>
          <a:gdLst/>
          <a:ahLst/>
          <a:cxnLst/>
          <a:rect l="0" t="0" r="0" b="0"/>
          <a:pathLst>
            <a:path>
              <a:moveTo>
                <a:pt x="3616545" y="0"/>
              </a:moveTo>
              <a:lnTo>
                <a:pt x="3616545" y="761490"/>
              </a:lnTo>
              <a:lnTo>
                <a:pt x="0" y="761490"/>
              </a:lnTo>
              <a:lnTo>
                <a:pt x="0" y="1144194"/>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06CA6-D9E8-3C44-BC5C-D3F22464B657}">
      <dsp:nvSpPr>
        <dsp:cNvPr id="0" name=""/>
        <dsp:cNvSpPr/>
      </dsp:nvSpPr>
      <dsp:spPr>
        <a:xfrm>
          <a:off x="6857645" y="2513150"/>
          <a:ext cx="5176072" cy="771532"/>
        </a:xfrm>
        <a:custGeom>
          <a:avLst/>
          <a:gdLst/>
          <a:ahLst/>
          <a:cxnLst/>
          <a:rect l="0" t="0" r="0" b="0"/>
          <a:pathLst>
            <a:path>
              <a:moveTo>
                <a:pt x="0" y="0"/>
              </a:moveTo>
              <a:lnTo>
                <a:pt x="0" y="388827"/>
              </a:lnTo>
              <a:lnTo>
                <a:pt x="5176072" y="388827"/>
              </a:lnTo>
              <a:lnTo>
                <a:pt x="5176072" y="771532"/>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C6E671-0038-524C-984A-F166825F725F}">
      <dsp:nvSpPr>
        <dsp:cNvPr id="0" name=""/>
        <dsp:cNvSpPr/>
      </dsp:nvSpPr>
      <dsp:spPr>
        <a:xfrm>
          <a:off x="1635852" y="5733991"/>
          <a:ext cx="91440" cy="1046001"/>
        </a:xfrm>
        <a:custGeom>
          <a:avLst/>
          <a:gdLst/>
          <a:ahLst/>
          <a:cxnLst/>
          <a:rect l="0" t="0" r="0" b="0"/>
          <a:pathLst>
            <a:path>
              <a:moveTo>
                <a:pt x="45720" y="0"/>
              </a:moveTo>
              <a:lnTo>
                <a:pt x="45720" y="1046001"/>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3E157-F7CF-D943-AEA0-E987BD21E489}">
      <dsp:nvSpPr>
        <dsp:cNvPr id="0" name=""/>
        <dsp:cNvSpPr/>
      </dsp:nvSpPr>
      <dsp:spPr>
        <a:xfrm>
          <a:off x="1681572" y="2513150"/>
          <a:ext cx="5176072" cy="771532"/>
        </a:xfrm>
        <a:custGeom>
          <a:avLst/>
          <a:gdLst/>
          <a:ahLst/>
          <a:cxnLst/>
          <a:rect l="0" t="0" r="0" b="0"/>
          <a:pathLst>
            <a:path>
              <a:moveTo>
                <a:pt x="5176072" y="0"/>
              </a:moveTo>
              <a:lnTo>
                <a:pt x="5176072" y="388827"/>
              </a:lnTo>
              <a:lnTo>
                <a:pt x="0" y="388827"/>
              </a:lnTo>
              <a:lnTo>
                <a:pt x="0" y="771532"/>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3ECBEE-D5E8-FA41-B66E-58326397FDAA}">
      <dsp:nvSpPr>
        <dsp:cNvPr id="0" name=""/>
        <dsp:cNvSpPr/>
      </dsp:nvSpPr>
      <dsp:spPr>
        <a:xfrm>
          <a:off x="5632990" y="63841"/>
          <a:ext cx="2449309" cy="2449309"/>
        </a:xfrm>
        <a:prstGeom prst="ellips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95084-51B5-1043-AA14-02E195982950}">
      <dsp:nvSpPr>
        <dsp:cNvPr id="0" name=""/>
        <dsp:cNvSpPr/>
      </dsp:nvSpPr>
      <dsp:spPr>
        <a:xfrm>
          <a:off x="8082299" y="57718"/>
          <a:ext cx="3673963" cy="244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Tuition Benefit Program</a:t>
          </a:r>
        </a:p>
      </dsp:txBody>
      <dsp:txXfrm>
        <a:off x="8082299" y="57718"/>
        <a:ext cx="3673963" cy="2449309"/>
      </dsp:txXfrm>
    </dsp:sp>
    <dsp:sp modelId="{048070EE-0D7A-3A44-9B64-2990AEBE0821}">
      <dsp:nvSpPr>
        <dsp:cNvPr id="0" name=""/>
        <dsp:cNvSpPr/>
      </dsp:nvSpPr>
      <dsp:spPr>
        <a:xfrm>
          <a:off x="456917" y="3284682"/>
          <a:ext cx="2449309" cy="2449309"/>
        </a:xfrm>
        <a:prstGeom prst="ellipse">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C978C-718B-DE4C-A440-0472CCFC8DC6}">
      <dsp:nvSpPr>
        <dsp:cNvPr id="0" name=""/>
        <dsp:cNvSpPr/>
      </dsp:nvSpPr>
      <dsp:spPr>
        <a:xfrm>
          <a:off x="2906226" y="3278559"/>
          <a:ext cx="3673963" cy="244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Waived Tuition Benefits</a:t>
          </a:r>
        </a:p>
      </dsp:txBody>
      <dsp:txXfrm>
        <a:off x="2906226" y="3278559"/>
        <a:ext cx="3673963" cy="2449309"/>
      </dsp:txXfrm>
    </dsp:sp>
    <dsp:sp modelId="{37B45FEE-94CE-4D42-B9C7-529DB46A1F16}">
      <dsp:nvSpPr>
        <dsp:cNvPr id="0" name=""/>
        <dsp:cNvSpPr/>
      </dsp:nvSpPr>
      <dsp:spPr>
        <a:xfrm>
          <a:off x="456917" y="6779993"/>
          <a:ext cx="2449309" cy="2449309"/>
        </a:xfrm>
        <a:prstGeom prst="ellipse">
          <a:avLst/>
        </a:prstGeom>
        <a:solidFill>
          <a:schemeClr val="accent5">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F5BA1-9E1B-5F47-A59E-3DD21FE048FF}">
      <dsp:nvSpPr>
        <dsp:cNvPr id="0" name=""/>
        <dsp:cNvSpPr/>
      </dsp:nvSpPr>
      <dsp:spPr>
        <a:xfrm>
          <a:off x="3035954" y="6483186"/>
          <a:ext cx="3673963" cy="2998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latin typeface="Helvetica Neue Medium"/>
              <a:ea typeface="Helvetica Neue Medium"/>
              <a:cs typeface="Helvetica Neue Medium"/>
            </a:rPr>
            <a:t>Individual</a:t>
          </a:r>
          <a:r>
            <a:rPr lang="en-US" sz="4000" kern="1200" dirty="0"/>
            <a:t> student waivers provided to each college</a:t>
          </a:r>
        </a:p>
      </dsp:txBody>
      <dsp:txXfrm>
        <a:off x="3035954" y="6483186"/>
        <a:ext cx="3673963" cy="2998248"/>
      </dsp:txXfrm>
    </dsp:sp>
    <dsp:sp modelId="{2F43B54F-2C03-2744-925E-1CEE434F6949}">
      <dsp:nvSpPr>
        <dsp:cNvPr id="0" name=""/>
        <dsp:cNvSpPr/>
      </dsp:nvSpPr>
      <dsp:spPr>
        <a:xfrm>
          <a:off x="10809063" y="3284682"/>
          <a:ext cx="2449309" cy="2449309"/>
        </a:xfrm>
        <a:prstGeom prst="ellipse">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948D0-C70E-4546-AFCB-913F4DC0B3DC}">
      <dsp:nvSpPr>
        <dsp:cNvPr id="0" name=""/>
        <dsp:cNvSpPr/>
      </dsp:nvSpPr>
      <dsp:spPr>
        <a:xfrm>
          <a:off x="13258372" y="3278559"/>
          <a:ext cx="3673963" cy="244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Sponsored Tuition Benefits</a:t>
          </a:r>
        </a:p>
      </dsp:txBody>
      <dsp:txXfrm>
        <a:off x="13258372" y="3278559"/>
        <a:ext cx="3673963" cy="2449309"/>
      </dsp:txXfrm>
    </dsp:sp>
    <dsp:sp modelId="{358CF62C-00F1-8C4D-A4B9-31E9CA150AE4}">
      <dsp:nvSpPr>
        <dsp:cNvPr id="0" name=""/>
        <dsp:cNvSpPr/>
      </dsp:nvSpPr>
      <dsp:spPr>
        <a:xfrm>
          <a:off x="7192517" y="6878186"/>
          <a:ext cx="2449309" cy="2449309"/>
        </a:xfrm>
        <a:prstGeom prst="ellipse">
          <a:avLst/>
        </a:prstGeom>
        <a:solidFill>
          <a:schemeClr val="accent5">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7A5AB-5C62-2949-8432-1E8D3835D7D8}">
      <dsp:nvSpPr>
        <dsp:cNvPr id="0" name=""/>
        <dsp:cNvSpPr/>
      </dsp:nvSpPr>
      <dsp:spPr>
        <a:xfrm>
          <a:off x="9641827" y="6499401"/>
          <a:ext cx="3673963" cy="319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RAs billed to F&amp;A (not charged to a chartfield)</a:t>
          </a:r>
        </a:p>
      </dsp:txBody>
      <dsp:txXfrm>
        <a:off x="9641827" y="6499401"/>
        <a:ext cx="3673963" cy="3194633"/>
      </dsp:txXfrm>
    </dsp:sp>
    <dsp:sp modelId="{41621159-8FF6-E148-83F5-090A078FBB37}">
      <dsp:nvSpPr>
        <dsp:cNvPr id="0" name=""/>
        <dsp:cNvSpPr/>
      </dsp:nvSpPr>
      <dsp:spPr>
        <a:xfrm>
          <a:off x="13928117" y="6505524"/>
          <a:ext cx="2449309" cy="2449309"/>
        </a:xfrm>
        <a:prstGeom prst="ellipse">
          <a:avLst/>
        </a:prstGeom>
        <a:solidFill>
          <a:schemeClr val="accent5">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401AF-E71D-6B4C-8523-D53D76F0FCE6}">
      <dsp:nvSpPr>
        <dsp:cNvPr id="0" name=""/>
        <dsp:cNvSpPr/>
      </dsp:nvSpPr>
      <dsp:spPr>
        <a:xfrm>
          <a:off x="16336853" y="6516840"/>
          <a:ext cx="4668946" cy="244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Resident tuition charged to a chartfield (</a:t>
          </a:r>
          <a:r>
            <a:rPr lang="en-US" sz="3500" kern="1200" dirty="0"/>
            <a:t>research grants, faculty startup packages, etc.</a:t>
          </a:r>
          <a:r>
            <a:rPr lang="en-US" sz="4000" kern="1200" dirty="0"/>
            <a:t>)</a:t>
          </a:r>
        </a:p>
      </dsp:txBody>
      <dsp:txXfrm>
        <a:off x="16336853" y="6516840"/>
        <a:ext cx="4668946" cy="244930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 - Center REV">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CB75F-7C2E-C21D-AF55-819A946A68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sp>
        <p:nvSpPr>
          <p:cNvPr id="59" name="Title Text"/>
          <p:cNvSpPr txBox="1">
            <a:spLocks noGrp="1"/>
          </p:cNvSpPr>
          <p:nvPr>
            <p:ph type="title"/>
          </p:nvPr>
        </p:nvSpPr>
        <p:spPr>
          <a:xfrm>
            <a:off x="2298700" y="3188043"/>
            <a:ext cx="20828000" cy="6647935"/>
          </a:xfrm>
          <a:prstGeom prst="rect">
            <a:avLst/>
          </a:prstGeom>
        </p:spPr>
        <p:txBody>
          <a:bodyPr/>
          <a:lstStyle>
            <a:lvl1pPr>
              <a:defRPr baseline="0">
                <a:solidFill>
                  <a:schemeClr val="accent1"/>
                </a:solidFill>
              </a:defRPr>
            </a:lvl1pPr>
          </a:lstStyle>
          <a:p>
            <a:r>
              <a:rPr dirty="0"/>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87200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49" name="Crocker Science Students-131.jpeg"/>
          <p:cNvSpPr>
            <a:spLocks noGrp="1"/>
          </p:cNvSpPr>
          <p:nvPr>
            <p:ph type="pic" idx="13"/>
          </p:nvPr>
        </p:nvSpPr>
        <p:spPr>
          <a:xfrm>
            <a:off x="3748268" y="673100"/>
            <a:ext cx="18135601" cy="8737600"/>
          </a:xfrm>
          <a:prstGeom prst="rect">
            <a:avLst/>
          </a:prstGeom>
        </p:spPr>
        <p:txBody>
          <a:bodyPr lIns="91439" tIns="45719" rIns="91439" bIns="45719" anchor="t">
            <a:noAutofit/>
          </a:bodyPr>
          <a:lstStyle/>
          <a:p>
            <a:endParaRPr/>
          </a:p>
        </p:txBody>
      </p:sp>
      <p:sp>
        <p:nvSpPr>
          <p:cNvPr id="50" name="Title Text"/>
          <p:cNvSpPr txBox="1">
            <a:spLocks noGrp="1"/>
          </p:cNvSpPr>
          <p:nvPr>
            <p:ph type="title"/>
          </p:nvPr>
        </p:nvSpPr>
        <p:spPr>
          <a:xfrm>
            <a:off x="1143000" y="9512300"/>
            <a:ext cx="23114000" cy="2006600"/>
          </a:xfrm>
          <a:prstGeom prst="rect">
            <a:avLst/>
          </a:prstGeom>
        </p:spPr>
        <p:txBody>
          <a:bodyPr anchor="b"/>
          <a:lstStyle>
            <a:lvl1pPr>
              <a:defRPr baseline="0">
                <a:solidFill>
                  <a:schemeClr val="accent1"/>
                </a:solidFill>
              </a:defRPr>
            </a:lvl1pPr>
          </a:lstStyle>
          <a:p>
            <a:r>
              <a:rPr dirty="0"/>
              <a:t>Title Text</a:t>
            </a:r>
          </a:p>
        </p:txBody>
      </p:sp>
      <p:sp>
        <p:nvSpPr>
          <p:cNvPr id="51" name="Body Level One…"/>
          <p:cNvSpPr txBox="1">
            <a:spLocks noGrp="1"/>
          </p:cNvSpPr>
          <p:nvPr>
            <p:ph type="body" sz="quarter" idx="1"/>
          </p:nvPr>
        </p:nvSpPr>
        <p:spPr>
          <a:xfrm>
            <a:off x="1143000" y="11449050"/>
            <a:ext cx="23114000" cy="1587500"/>
          </a:xfrm>
          <a:prstGeom prst="rect">
            <a:avLst/>
          </a:prstGeom>
        </p:spPr>
        <p:txBody>
          <a:bodyPr anchor="t"/>
          <a:lstStyle>
            <a:lvl1pPr marL="0" indent="0" algn="ctr">
              <a:spcBef>
                <a:spcPts val="0"/>
              </a:spcBef>
              <a:buSzTx/>
              <a:buNone/>
              <a:defRPr sz="5400" baseline="0">
                <a:solidFill>
                  <a:schemeClr val="tx1"/>
                </a:solidFill>
              </a:defRPr>
            </a:lvl1pPr>
            <a:lvl2pPr marL="0" indent="0" algn="ctr">
              <a:spcBef>
                <a:spcPts val="0"/>
              </a:spcBef>
              <a:buSzTx/>
              <a:buNone/>
              <a:defRPr sz="5400" baseline="0">
                <a:solidFill>
                  <a:schemeClr val="tx1"/>
                </a:solidFill>
              </a:defRPr>
            </a:lvl2pPr>
            <a:lvl3pPr marL="0" indent="0" algn="ctr">
              <a:spcBef>
                <a:spcPts val="0"/>
              </a:spcBef>
              <a:buSzTx/>
              <a:buNone/>
              <a:defRPr sz="5400" baseline="0">
                <a:solidFill>
                  <a:schemeClr val="tx1"/>
                </a:solidFill>
              </a:defRPr>
            </a:lvl3pPr>
            <a:lvl4pPr marL="0" indent="0" algn="ctr">
              <a:spcBef>
                <a:spcPts val="0"/>
              </a:spcBef>
              <a:buSzTx/>
              <a:buNone/>
              <a:defRPr sz="5400" baseline="0">
                <a:solidFill>
                  <a:schemeClr val="tx1"/>
                </a:solidFill>
              </a:defRPr>
            </a:lvl4pPr>
            <a:lvl5pPr marL="0" indent="0" algn="ctr">
              <a:spcBef>
                <a:spcPts val="0"/>
              </a:spcBef>
              <a:buSzTx/>
              <a:buNone/>
              <a:defRPr sz="5400" baseline="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Title Text"/>
          <p:cNvSpPr txBox="1">
            <a:spLocks noGrp="1"/>
          </p:cNvSpPr>
          <p:nvPr>
            <p:ph type="title"/>
          </p:nvPr>
        </p:nvSpPr>
        <p:spPr>
          <a:xfrm>
            <a:off x="2311400" y="355600"/>
            <a:ext cx="21005800" cy="2286000"/>
          </a:xfrm>
          <a:prstGeom prst="rect">
            <a:avLst/>
          </a:prstGeom>
        </p:spPr>
        <p:txBody>
          <a:bodyPr/>
          <a:lstStyle>
            <a:lvl1pPr>
              <a:defRPr baseline="0">
                <a:solidFill>
                  <a:schemeClr val="accent1"/>
                </a:solidFill>
              </a:defRPr>
            </a:lvl1pPr>
          </a:lstStyle>
          <a:p>
            <a:r>
              <a:rPr dirty="0"/>
              <a:t>Title Text</a:t>
            </a:r>
          </a:p>
        </p:txBody>
      </p:sp>
      <p:sp>
        <p:nvSpPr>
          <p:cNvPr id="76" name="Body Level One…"/>
          <p:cNvSpPr txBox="1">
            <a:spLocks noGrp="1"/>
          </p:cNvSpPr>
          <p:nvPr>
            <p:ph type="body" idx="1"/>
          </p:nvPr>
        </p:nvSpPr>
        <p:spPr>
          <a:xfrm>
            <a:off x="2501900" y="3149600"/>
            <a:ext cx="21005800" cy="9296400"/>
          </a:xfrm>
          <a:prstGeom prst="rect">
            <a:avLst/>
          </a:prstGeo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4" name="Eden-Lassonde-13.jpeg"/>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85" name="Title Text"/>
          <p:cNvSpPr txBox="1">
            <a:spLocks noGrp="1"/>
          </p:cNvSpPr>
          <p:nvPr>
            <p:ph type="title"/>
          </p:nvPr>
        </p:nvSpPr>
        <p:spPr>
          <a:xfrm>
            <a:off x="2133600" y="355600"/>
            <a:ext cx="21005800" cy="2286000"/>
          </a:xfrm>
          <a:prstGeom prst="rect">
            <a:avLst/>
          </a:prstGeom>
        </p:spPr>
        <p:txBody>
          <a:bodyPr/>
          <a:lstStyle>
            <a:lvl1pPr>
              <a:defRPr baseline="0">
                <a:solidFill>
                  <a:schemeClr val="accent1"/>
                </a:solidFill>
              </a:defRPr>
            </a:lvl1pPr>
          </a:lstStyle>
          <a:p>
            <a:r>
              <a:rPr dirty="0"/>
              <a:t>Title Text</a:t>
            </a:r>
          </a:p>
        </p:txBody>
      </p:sp>
      <p:sp>
        <p:nvSpPr>
          <p:cNvPr id="86" name="Body Level One…"/>
          <p:cNvSpPr txBox="1">
            <a:spLocks noGrp="1"/>
          </p:cNvSpPr>
          <p:nvPr>
            <p:ph type="body" sz="half" idx="1"/>
          </p:nvPr>
        </p:nvSpPr>
        <p:spPr>
          <a:xfrm>
            <a:off x="2146300" y="3149600"/>
            <a:ext cx="10223500" cy="9296400"/>
          </a:xfrm>
          <a:prstGeom prst="rect">
            <a:avLst/>
          </a:prstGeom>
        </p:spPr>
        <p:txBody>
          <a:bodyPr/>
          <a:lstStyle>
            <a:lvl1pPr marL="558800" indent="-558800">
              <a:spcBef>
                <a:spcPts val="4500"/>
              </a:spcBef>
              <a:defRPr sz="3800" baseline="0">
                <a:solidFill>
                  <a:schemeClr val="tx1"/>
                </a:solidFill>
              </a:defRPr>
            </a:lvl1pPr>
            <a:lvl2pPr marL="1117600" indent="-558800">
              <a:spcBef>
                <a:spcPts val="4500"/>
              </a:spcBef>
              <a:defRPr sz="3800" baseline="0">
                <a:solidFill>
                  <a:schemeClr val="tx1"/>
                </a:solidFill>
              </a:defRPr>
            </a:lvl2pPr>
            <a:lvl3pPr marL="1676400" indent="-558800">
              <a:spcBef>
                <a:spcPts val="4500"/>
              </a:spcBef>
              <a:defRPr sz="3800" baseline="0">
                <a:solidFill>
                  <a:schemeClr val="tx1"/>
                </a:solidFill>
              </a:defRPr>
            </a:lvl3pPr>
            <a:lvl4pPr marL="2235200" indent="-558800">
              <a:spcBef>
                <a:spcPts val="4500"/>
              </a:spcBef>
              <a:defRPr sz="3800" baseline="0">
                <a:solidFill>
                  <a:schemeClr val="tx1"/>
                </a:solidFill>
              </a:defRPr>
            </a:lvl4pPr>
            <a:lvl5pPr marL="2794000" indent="-558800">
              <a:spcBef>
                <a:spcPts val="4500"/>
              </a:spcBef>
              <a:defRPr sz="3800" baseline="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CBB-1841-B94E-B1DF-5735C5170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67818-33D0-BD46-A755-996EDD7A3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1438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0" r:id="rId1"/>
    <p:sldLayoutId id="2147483653" r:id="rId2"/>
    <p:sldLayoutId id="2147483656" r:id="rId3"/>
    <p:sldLayoutId id="2147483657" r:id="rId4"/>
    <p:sldLayoutId id="2147483659" r:id="rId5"/>
    <p:sldLayoutId id="2147483661" r:id="rId6"/>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Factoria Ultra" pitchFamily="2" charset="77"/>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L.Gowers@utah.edu" TargetMode="External"/><Relationship Id="rId2" Type="http://schemas.openxmlformats.org/officeDocument/2006/relationships/hyperlink" Target="mailto:matthew.plooster@utah.edu" TargetMode="External"/><Relationship Id="rId1" Type="http://schemas.openxmlformats.org/officeDocument/2006/relationships/slideLayout" Target="../slideLayouts/slideLayout6.xml"/><Relationship Id="rId6" Type="http://schemas.openxmlformats.org/officeDocument/2006/relationships/hyperlink" Target="mailto:terrie.parker@utah.edu" TargetMode="External"/><Relationship Id="rId5" Type="http://schemas.openxmlformats.org/officeDocument/2006/relationships/hyperlink" Target="https://gradschool.utah.edu/funding/tbp" TargetMode="External"/><Relationship Id="rId4" Type="http://schemas.openxmlformats.org/officeDocument/2006/relationships/hyperlink" Target="mailto:tuitionbenefit@gradschool.utah.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D56C-9256-AC2E-0683-5F46FC449FBA}"/>
              </a:ext>
            </a:extLst>
          </p:cNvPr>
          <p:cNvSpPr>
            <a:spLocks noGrp="1"/>
          </p:cNvSpPr>
          <p:nvPr>
            <p:ph type="title"/>
          </p:nvPr>
        </p:nvSpPr>
        <p:spPr/>
        <p:txBody>
          <a:bodyPr/>
          <a:lstStyle/>
          <a:p>
            <a:r>
              <a:rPr lang="en-US" dirty="0"/>
              <a:t>Tuition Benefit Guidelines AY25</a:t>
            </a:r>
            <a:br>
              <a:rPr lang="en-US" dirty="0"/>
            </a:br>
            <a:r>
              <a:rPr lang="en-US" sz="6000" dirty="0">
                <a:latin typeface="Arial" panose="020B0604020202020204" pitchFamily="34" charset="0"/>
                <a:cs typeface="Arial" panose="020B0604020202020204" pitchFamily="34" charset="0"/>
              </a:rPr>
              <a:t>University of Utah – The Graduate School</a:t>
            </a:r>
          </a:p>
        </p:txBody>
      </p:sp>
      <p:sp>
        <p:nvSpPr>
          <p:cNvPr id="3" name="TextBox 2">
            <a:extLst>
              <a:ext uri="{FF2B5EF4-FFF2-40B4-BE49-F238E27FC236}">
                <a16:creationId xmlns:a16="http://schemas.microsoft.com/office/drawing/2014/main" id="{ADF89DA5-1157-81EF-AC86-845024D1B57A}"/>
              </a:ext>
            </a:extLst>
          </p:cNvPr>
          <p:cNvSpPr txBox="1"/>
          <p:nvPr/>
        </p:nvSpPr>
        <p:spPr>
          <a:xfrm>
            <a:off x="76395" y="13005209"/>
            <a:ext cx="264554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June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16C2-F7E8-3B49-B995-1AB722C998FC}"/>
              </a:ext>
            </a:extLst>
          </p:cNvPr>
          <p:cNvSpPr>
            <a:spLocks noGrp="1"/>
          </p:cNvSpPr>
          <p:nvPr>
            <p:ph type="title"/>
          </p:nvPr>
        </p:nvSpPr>
        <p:spPr/>
        <p:txBody>
          <a:bodyPr/>
          <a:lstStyle/>
          <a:p>
            <a:r>
              <a:rPr lang="en-US" dirty="0"/>
              <a:t>Increase to 30 Credits AY</a:t>
            </a:r>
          </a:p>
        </p:txBody>
      </p:sp>
      <p:sp>
        <p:nvSpPr>
          <p:cNvPr id="3" name="Content Placeholder 2">
            <a:extLst>
              <a:ext uri="{FF2B5EF4-FFF2-40B4-BE49-F238E27FC236}">
                <a16:creationId xmlns:a16="http://schemas.microsoft.com/office/drawing/2014/main" id="{4F647A05-47DB-BC4F-9427-CC2891F9DDCF}"/>
              </a:ext>
            </a:extLst>
          </p:cNvPr>
          <p:cNvSpPr>
            <a:spLocks noGrp="1"/>
          </p:cNvSpPr>
          <p:nvPr>
            <p:ph idx="1"/>
          </p:nvPr>
        </p:nvSpPr>
        <p:spPr>
          <a:xfrm>
            <a:off x="1689100" y="3149600"/>
            <a:ext cx="21005800" cy="6908800"/>
          </a:xfrm>
        </p:spPr>
        <p:txBody>
          <a:bodyPr/>
          <a:lstStyle/>
          <a:p>
            <a:pPr>
              <a:spcBef>
                <a:spcPts val="3000"/>
              </a:spcBef>
            </a:pPr>
            <a:r>
              <a:rPr lang="en-US" dirty="0"/>
              <a:t>Move from coverage of 24 graduate credits AY to 30 graduate credits AY (12 credits fall | 12 credits spring | 6 credits summer) </a:t>
            </a:r>
          </a:p>
          <a:p>
            <a:pPr>
              <a:spcBef>
                <a:spcPts val="3000"/>
              </a:spcBef>
            </a:pPr>
            <a:r>
              <a:rPr lang="en-US" dirty="0"/>
              <a:t>Change will allow for students to maximize enrollment each semester </a:t>
            </a:r>
            <a:r>
              <a:rPr lang="en-US" i="1" u="sng" dirty="0"/>
              <a:t>and</a:t>
            </a:r>
            <a:r>
              <a:rPr lang="en-US" dirty="0"/>
              <a:t> be able to utilize summer – may help enable students to complete their programs on a more efficient timeline</a:t>
            </a:r>
          </a:p>
          <a:p>
            <a:pPr>
              <a:spcBef>
                <a:spcPts val="3000"/>
              </a:spcBef>
            </a:pPr>
            <a:r>
              <a:rPr lang="en-US" b="1" u="sng" dirty="0"/>
              <a:t>Please note</a:t>
            </a:r>
            <a:r>
              <a:rPr lang="en-US" dirty="0"/>
              <a:t>: Office of the Registrar policy notes that students who are on campus and utilizing University facilities during the summer should be enrolled in courses</a:t>
            </a:r>
          </a:p>
        </p:txBody>
      </p:sp>
    </p:spTree>
    <p:extLst>
      <p:ext uri="{BB962C8B-B14F-4D97-AF65-F5344CB8AC3E}">
        <p14:creationId xmlns:p14="http://schemas.microsoft.com/office/powerpoint/2010/main" val="29653716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3EDA-F489-DF6C-E8B4-EA68E2FD083F}"/>
              </a:ext>
            </a:extLst>
          </p:cNvPr>
          <p:cNvSpPr>
            <a:spLocks noGrp="1"/>
          </p:cNvSpPr>
          <p:nvPr>
            <p:ph type="title"/>
          </p:nvPr>
        </p:nvSpPr>
        <p:spPr/>
        <p:txBody>
          <a:bodyPr/>
          <a:lstStyle/>
          <a:p>
            <a:r>
              <a:rPr lang="en-US" dirty="0"/>
              <a:t>The New Entry Portal</a:t>
            </a:r>
          </a:p>
        </p:txBody>
      </p:sp>
    </p:spTree>
    <p:extLst>
      <p:ext uri="{BB962C8B-B14F-4D97-AF65-F5344CB8AC3E}">
        <p14:creationId xmlns:p14="http://schemas.microsoft.com/office/powerpoint/2010/main" val="39541716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6D85-1024-03DA-C63C-E7DA2EB40BDF}"/>
              </a:ext>
            </a:extLst>
          </p:cNvPr>
          <p:cNvSpPr>
            <a:spLocks noGrp="1"/>
          </p:cNvSpPr>
          <p:nvPr>
            <p:ph type="title"/>
          </p:nvPr>
        </p:nvSpPr>
        <p:spPr/>
        <p:txBody>
          <a:bodyPr/>
          <a:lstStyle/>
          <a:p>
            <a:r>
              <a:rPr lang="en-US" dirty="0"/>
              <a:t>NOTE</a:t>
            </a:r>
          </a:p>
        </p:txBody>
      </p:sp>
      <p:sp>
        <p:nvSpPr>
          <p:cNvPr id="3" name="Text Placeholder 2">
            <a:extLst>
              <a:ext uri="{FF2B5EF4-FFF2-40B4-BE49-F238E27FC236}">
                <a16:creationId xmlns:a16="http://schemas.microsoft.com/office/drawing/2014/main" id="{19473476-B031-AF1D-C4E7-BD513900B0D1}"/>
              </a:ext>
            </a:extLst>
          </p:cNvPr>
          <p:cNvSpPr>
            <a:spLocks noGrp="1"/>
          </p:cNvSpPr>
          <p:nvPr>
            <p:ph type="body" idx="1"/>
          </p:nvPr>
        </p:nvSpPr>
        <p:spPr/>
        <p:txBody>
          <a:bodyPr/>
          <a:lstStyle/>
          <a:p>
            <a:r>
              <a:rPr lang="en-US" dirty="0"/>
              <a:t>Everything in the following slides is still under development. What we are showing today includes the desired end-goal for the new entry process and reports. </a:t>
            </a:r>
          </a:p>
          <a:p>
            <a:r>
              <a:rPr lang="en-US" b="1" dirty="0"/>
              <a:t>However, some elements of the following may be subject to change.</a:t>
            </a:r>
          </a:p>
          <a:p>
            <a:r>
              <a:rPr lang="en-US" dirty="0"/>
              <a:t>We appreciate your flexibility at this time, and we will be sure to inform coordinators of any process changes from this desired outcome as UIT finalizes production.</a:t>
            </a:r>
          </a:p>
        </p:txBody>
      </p:sp>
    </p:spTree>
    <p:extLst>
      <p:ext uri="{BB962C8B-B14F-4D97-AF65-F5344CB8AC3E}">
        <p14:creationId xmlns:p14="http://schemas.microsoft.com/office/powerpoint/2010/main" val="2053812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Landing Page</a:t>
            </a:r>
          </a:p>
        </p:txBody>
      </p:sp>
      <p:pic>
        <p:nvPicPr>
          <p:cNvPr id="10" name="Picture 9">
            <a:extLst>
              <a:ext uri="{FF2B5EF4-FFF2-40B4-BE49-F238E27FC236}">
                <a16:creationId xmlns:a16="http://schemas.microsoft.com/office/drawing/2014/main" id="{0FBEAB93-3E63-9E9C-0715-CF689798CE53}"/>
              </a:ext>
            </a:extLst>
          </p:cNvPr>
          <p:cNvPicPr>
            <a:picLocks noChangeAspect="1"/>
          </p:cNvPicPr>
          <p:nvPr/>
        </p:nvPicPr>
        <p:blipFill>
          <a:blip r:embed="rId2"/>
          <a:stretch>
            <a:fillRect/>
          </a:stretch>
        </p:blipFill>
        <p:spPr>
          <a:xfrm>
            <a:off x="3955307" y="0"/>
            <a:ext cx="16473385" cy="11722853"/>
          </a:xfrm>
          <a:prstGeom prst="rect">
            <a:avLst/>
          </a:prstGeom>
        </p:spPr>
      </p:pic>
    </p:spTree>
    <p:extLst>
      <p:ext uri="{BB962C8B-B14F-4D97-AF65-F5344CB8AC3E}">
        <p14:creationId xmlns:p14="http://schemas.microsoft.com/office/powerpoint/2010/main" val="40511262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Landing Page</a:t>
            </a:r>
          </a:p>
        </p:txBody>
      </p:sp>
      <p:pic>
        <p:nvPicPr>
          <p:cNvPr id="10" name="Picture 9">
            <a:extLst>
              <a:ext uri="{FF2B5EF4-FFF2-40B4-BE49-F238E27FC236}">
                <a16:creationId xmlns:a16="http://schemas.microsoft.com/office/drawing/2014/main" id="{0FBEAB93-3E63-9E9C-0715-CF689798CE53}"/>
              </a:ext>
            </a:extLst>
          </p:cNvPr>
          <p:cNvPicPr>
            <a:picLocks noChangeAspect="1"/>
          </p:cNvPicPr>
          <p:nvPr/>
        </p:nvPicPr>
        <p:blipFill>
          <a:blip r:embed="rId2"/>
          <a:stretch>
            <a:fillRect/>
          </a:stretch>
        </p:blipFill>
        <p:spPr>
          <a:xfrm>
            <a:off x="3955307" y="0"/>
            <a:ext cx="16473385" cy="11722853"/>
          </a:xfrm>
          <a:prstGeom prst="rect">
            <a:avLst/>
          </a:prstGeom>
        </p:spPr>
      </p:pic>
      <p:sp>
        <p:nvSpPr>
          <p:cNvPr id="2" name="Rectangle 1">
            <a:extLst>
              <a:ext uri="{FF2B5EF4-FFF2-40B4-BE49-F238E27FC236}">
                <a16:creationId xmlns:a16="http://schemas.microsoft.com/office/drawing/2014/main" id="{056376CB-5618-2B33-26AA-72665D279CBD}"/>
              </a:ext>
            </a:extLst>
          </p:cNvPr>
          <p:cNvSpPr/>
          <p:nvPr/>
        </p:nvSpPr>
        <p:spPr>
          <a:xfrm>
            <a:off x="3955307" y="0"/>
            <a:ext cx="3892553" cy="11923414"/>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776E9005-B3F1-8B4A-7BEE-8D29F3ABACB4}"/>
              </a:ext>
            </a:extLst>
          </p:cNvPr>
          <p:cNvSpPr/>
          <p:nvPr/>
        </p:nvSpPr>
        <p:spPr>
          <a:xfrm>
            <a:off x="16645632" y="0"/>
            <a:ext cx="3978676" cy="11923414"/>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6B96980C-9BB8-9DB3-9CB7-E6D7A58D5D95}"/>
              </a:ext>
            </a:extLst>
          </p:cNvPr>
          <p:cNvSpPr/>
          <p:nvPr/>
        </p:nvSpPr>
        <p:spPr>
          <a:xfrm>
            <a:off x="7847860" y="-202062"/>
            <a:ext cx="8797772" cy="6327654"/>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DF7724C5-31ED-4301-D377-D0DE9554A236}"/>
              </a:ext>
            </a:extLst>
          </p:cNvPr>
          <p:cNvSpPr/>
          <p:nvPr/>
        </p:nvSpPr>
        <p:spPr>
          <a:xfrm>
            <a:off x="7847861" y="7918882"/>
            <a:ext cx="8797771" cy="4004532"/>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2849045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Landing Page</a:t>
            </a:r>
          </a:p>
        </p:txBody>
      </p:sp>
      <p:pic>
        <p:nvPicPr>
          <p:cNvPr id="10" name="Picture 9">
            <a:extLst>
              <a:ext uri="{FF2B5EF4-FFF2-40B4-BE49-F238E27FC236}">
                <a16:creationId xmlns:a16="http://schemas.microsoft.com/office/drawing/2014/main" id="{0FBEAB93-3E63-9E9C-0715-CF689798CE53}"/>
              </a:ext>
            </a:extLst>
          </p:cNvPr>
          <p:cNvPicPr>
            <a:picLocks noChangeAspect="1"/>
          </p:cNvPicPr>
          <p:nvPr/>
        </p:nvPicPr>
        <p:blipFill>
          <a:blip r:embed="rId2"/>
          <a:stretch>
            <a:fillRect/>
          </a:stretch>
        </p:blipFill>
        <p:spPr>
          <a:xfrm>
            <a:off x="3955307" y="0"/>
            <a:ext cx="16473385" cy="11722853"/>
          </a:xfrm>
          <a:prstGeom prst="rect">
            <a:avLst/>
          </a:prstGeom>
        </p:spPr>
      </p:pic>
      <p:sp>
        <p:nvSpPr>
          <p:cNvPr id="2" name="Rectangle 1">
            <a:extLst>
              <a:ext uri="{FF2B5EF4-FFF2-40B4-BE49-F238E27FC236}">
                <a16:creationId xmlns:a16="http://schemas.microsoft.com/office/drawing/2014/main" id="{056376CB-5618-2B33-26AA-72665D279CBD}"/>
              </a:ext>
            </a:extLst>
          </p:cNvPr>
          <p:cNvSpPr/>
          <p:nvPr/>
        </p:nvSpPr>
        <p:spPr>
          <a:xfrm>
            <a:off x="3955308" y="0"/>
            <a:ext cx="3608468" cy="11923414"/>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776E9005-B3F1-8B4A-7BEE-8D29F3ABACB4}"/>
              </a:ext>
            </a:extLst>
          </p:cNvPr>
          <p:cNvSpPr/>
          <p:nvPr/>
        </p:nvSpPr>
        <p:spPr>
          <a:xfrm>
            <a:off x="15376124" y="0"/>
            <a:ext cx="5248184" cy="11923414"/>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6B96980C-9BB8-9DB3-9CB7-E6D7A58D5D95}"/>
              </a:ext>
            </a:extLst>
          </p:cNvPr>
          <p:cNvSpPr/>
          <p:nvPr/>
        </p:nvSpPr>
        <p:spPr>
          <a:xfrm>
            <a:off x="7563776" y="-202063"/>
            <a:ext cx="7812348" cy="9807701"/>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DF7724C5-31ED-4301-D377-D0DE9554A236}"/>
              </a:ext>
            </a:extLst>
          </p:cNvPr>
          <p:cNvSpPr/>
          <p:nvPr/>
        </p:nvSpPr>
        <p:spPr>
          <a:xfrm>
            <a:off x="7563777" y="10733102"/>
            <a:ext cx="7812347" cy="1190311"/>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0931000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Landing Page</a:t>
            </a:r>
          </a:p>
        </p:txBody>
      </p:sp>
      <p:pic>
        <p:nvPicPr>
          <p:cNvPr id="10" name="Picture 9">
            <a:extLst>
              <a:ext uri="{FF2B5EF4-FFF2-40B4-BE49-F238E27FC236}">
                <a16:creationId xmlns:a16="http://schemas.microsoft.com/office/drawing/2014/main" id="{0FBEAB93-3E63-9E9C-0715-CF689798CE53}"/>
              </a:ext>
            </a:extLst>
          </p:cNvPr>
          <p:cNvPicPr>
            <a:picLocks noChangeAspect="1"/>
          </p:cNvPicPr>
          <p:nvPr/>
        </p:nvPicPr>
        <p:blipFill>
          <a:blip r:embed="rId2"/>
          <a:stretch>
            <a:fillRect/>
          </a:stretch>
        </p:blipFill>
        <p:spPr>
          <a:xfrm>
            <a:off x="1256497" y="571542"/>
            <a:ext cx="14383938" cy="10235952"/>
          </a:xfrm>
          <a:prstGeom prst="rect">
            <a:avLst/>
          </a:prstGeom>
        </p:spPr>
      </p:pic>
      <p:sp>
        <p:nvSpPr>
          <p:cNvPr id="7" name="TextBox 6">
            <a:extLst>
              <a:ext uri="{FF2B5EF4-FFF2-40B4-BE49-F238E27FC236}">
                <a16:creationId xmlns:a16="http://schemas.microsoft.com/office/drawing/2014/main" id="{331E4523-2300-213C-553C-E6035E1F4C1E}"/>
              </a:ext>
            </a:extLst>
          </p:cNvPr>
          <p:cNvSpPr txBox="1"/>
          <p:nvPr/>
        </p:nvSpPr>
        <p:spPr>
          <a:xfrm>
            <a:off x="15640435" y="527056"/>
            <a:ext cx="861656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What’s new here?</a:t>
            </a:r>
          </a:p>
        </p:txBody>
      </p:sp>
      <p:sp>
        <p:nvSpPr>
          <p:cNvPr id="8" name="TextBox 7">
            <a:extLst>
              <a:ext uri="{FF2B5EF4-FFF2-40B4-BE49-F238E27FC236}">
                <a16:creationId xmlns:a16="http://schemas.microsoft.com/office/drawing/2014/main" id="{F9ED8A3E-8638-126F-0B29-6C0BE02D4B2E}"/>
              </a:ext>
            </a:extLst>
          </p:cNvPr>
          <p:cNvSpPr txBox="1"/>
          <p:nvPr/>
        </p:nvSpPr>
        <p:spPr>
          <a:xfrm>
            <a:off x="15640435" y="3940787"/>
            <a:ext cx="8409173"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a:t>Allocation information has been changed to Waiver information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a:t>Waiver information will be shown by term</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a:t>Remaining waivers will be shown clearly for ease of use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a:t>Entry information has been updated to include the new support types and whether a student is marked as “Waived” or “Sponsored”</a:t>
            </a:r>
          </a:p>
        </p:txBody>
      </p:sp>
    </p:spTree>
    <p:extLst>
      <p:ext uri="{BB962C8B-B14F-4D97-AF65-F5344CB8AC3E}">
        <p14:creationId xmlns:p14="http://schemas.microsoft.com/office/powerpoint/2010/main" val="698195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Entry Page</a:t>
            </a:r>
          </a:p>
        </p:txBody>
      </p:sp>
      <p:pic>
        <p:nvPicPr>
          <p:cNvPr id="4" name="Picture 3">
            <a:extLst>
              <a:ext uri="{FF2B5EF4-FFF2-40B4-BE49-F238E27FC236}">
                <a16:creationId xmlns:a16="http://schemas.microsoft.com/office/drawing/2014/main" id="{69D11D82-EBA8-2535-F459-4E15A116135E}"/>
              </a:ext>
            </a:extLst>
          </p:cNvPr>
          <p:cNvPicPr>
            <a:picLocks noChangeAspect="1"/>
          </p:cNvPicPr>
          <p:nvPr/>
        </p:nvPicPr>
        <p:blipFill>
          <a:blip r:embed="rId2"/>
          <a:stretch>
            <a:fillRect/>
          </a:stretch>
        </p:blipFill>
        <p:spPr>
          <a:xfrm>
            <a:off x="3019425" y="254955"/>
            <a:ext cx="18345150" cy="10915650"/>
          </a:xfrm>
          <a:prstGeom prst="rect">
            <a:avLst/>
          </a:prstGeom>
        </p:spPr>
      </p:pic>
    </p:spTree>
    <p:extLst>
      <p:ext uri="{BB962C8B-B14F-4D97-AF65-F5344CB8AC3E}">
        <p14:creationId xmlns:p14="http://schemas.microsoft.com/office/powerpoint/2010/main" val="300198089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Entry Page</a:t>
            </a:r>
          </a:p>
        </p:txBody>
      </p:sp>
      <p:pic>
        <p:nvPicPr>
          <p:cNvPr id="4" name="Picture 3">
            <a:extLst>
              <a:ext uri="{FF2B5EF4-FFF2-40B4-BE49-F238E27FC236}">
                <a16:creationId xmlns:a16="http://schemas.microsoft.com/office/drawing/2014/main" id="{69D11D82-EBA8-2535-F459-4E15A116135E}"/>
              </a:ext>
            </a:extLst>
          </p:cNvPr>
          <p:cNvPicPr>
            <a:picLocks noChangeAspect="1"/>
          </p:cNvPicPr>
          <p:nvPr/>
        </p:nvPicPr>
        <p:blipFill>
          <a:blip r:embed="rId2"/>
          <a:stretch>
            <a:fillRect/>
          </a:stretch>
        </p:blipFill>
        <p:spPr>
          <a:xfrm>
            <a:off x="3019425" y="254955"/>
            <a:ext cx="18345150" cy="10915650"/>
          </a:xfrm>
          <a:prstGeom prst="rect">
            <a:avLst/>
          </a:prstGeom>
        </p:spPr>
      </p:pic>
      <p:sp>
        <p:nvSpPr>
          <p:cNvPr id="2" name="Rectangle 1">
            <a:extLst>
              <a:ext uri="{FF2B5EF4-FFF2-40B4-BE49-F238E27FC236}">
                <a16:creationId xmlns:a16="http://schemas.microsoft.com/office/drawing/2014/main" id="{23C0D21E-5584-54D2-1921-610EFFA959B3}"/>
              </a:ext>
            </a:extLst>
          </p:cNvPr>
          <p:cNvSpPr/>
          <p:nvPr/>
        </p:nvSpPr>
        <p:spPr>
          <a:xfrm>
            <a:off x="3019425" y="254955"/>
            <a:ext cx="18345150" cy="3574661"/>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42F1E4AD-073E-AC8D-0EC2-1AA8AAB9F4D5}"/>
              </a:ext>
            </a:extLst>
          </p:cNvPr>
          <p:cNvSpPr/>
          <p:nvPr/>
        </p:nvSpPr>
        <p:spPr>
          <a:xfrm>
            <a:off x="3019425" y="9995026"/>
            <a:ext cx="10696574" cy="1175579"/>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BE4FD4AE-BE5A-F984-F4AB-CFB622381DD4}"/>
              </a:ext>
            </a:extLst>
          </p:cNvPr>
          <p:cNvSpPr/>
          <p:nvPr/>
        </p:nvSpPr>
        <p:spPr>
          <a:xfrm>
            <a:off x="13715998" y="5005195"/>
            <a:ext cx="7663665" cy="6165410"/>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ectangle 7">
            <a:extLst>
              <a:ext uri="{FF2B5EF4-FFF2-40B4-BE49-F238E27FC236}">
                <a16:creationId xmlns:a16="http://schemas.microsoft.com/office/drawing/2014/main" id="{A84D3DF8-C95D-9732-EF00-26133CD3305E}"/>
              </a:ext>
            </a:extLst>
          </p:cNvPr>
          <p:cNvSpPr/>
          <p:nvPr/>
        </p:nvSpPr>
        <p:spPr>
          <a:xfrm>
            <a:off x="3034513" y="3829616"/>
            <a:ext cx="10681485" cy="6165410"/>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955715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Entry Page</a:t>
            </a:r>
          </a:p>
        </p:txBody>
      </p:sp>
      <p:pic>
        <p:nvPicPr>
          <p:cNvPr id="4" name="Picture 3">
            <a:extLst>
              <a:ext uri="{FF2B5EF4-FFF2-40B4-BE49-F238E27FC236}">
                <a16:creationId xmlns:a16="http://schemas.microsoft.com/office/drawing/2014/main" id="{69D11D82-EBA8-2535-F459-4E15A116135E}"/>
              </a:ext>
            </a:extLst>
          </p:cNvPr>
          <p:cNvPicPr>
            <a:picLocks noChangeAspect="1"/>
          </p:cNvPicPr>
          <p:nvPr/>
        </p:nvPicPr>
        <p:blipFill>
          <a:blip r:embed="rId2"/>
          <a:stretch>
            <a:fillRect/>
          </a:stretch>
        </p:blipFill>
        <p:spPr>
          <a:xfrm>
            <a:off x="3019425" y="254955"/>
            <a:ext cx="18345150" cy="10915650"/>
          </a:xfrm>
          <a:prstGeom prst="rect">
            <a:avLst/>
          </a:prstGeom>
        </p:spPr>
      </p:pic>
      <p:sp>
        <p:nvSpPr>
          <p:cNvPr id="2" name="Rectangle 1">
            <a:extLst>
              <a:ext uri="{FF2B5EF4-FFF2-40B4-BE49-F238E27FC236}">
                <a16:creationId xmlns:a16="http://schemas.microsoft.com/office/drawing/2014/main" id="{23C0D21E-5584-54D2-1921-610EFFA959B3}"/>
              </a:ext>
            </a:extLst>
          </p:cNvPr>
          <p:cNvSpPr/>
          <p:nvPr/>
        </p:nvSpPr>
        <p:spPr>
          <a:xfrm>
            <a:off x="3019425" y="254955"/>
            <a:ext cx="18345150" cy="3574661"/>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42F1E4AD-073E-AC8D-0EC2-1AA8AAB9F4D5}"/>
              </a:ext>
            </a:extLst>
          </p:cNvPr>
          <p:cNvSpPr/>
          <p:nvPr/>
        </p:nvSpPr>
        <p:spPr>
          <a:xfrm>
            <a:off x="3019425" y="9995026"/>
            <a:ext cx="10696574" cy="1175579"/>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BE4FD4AE-BE5A-F984-F4AB-CFB622381DD4}"/>
              </a:ext>
            </a:extLst>
          </p:cNvPr>
          <p:cNvSpPr/>
          <p:nvPr/>
        </p:nvSpPr>
        <p:spPr>
          <a:xfrm>
            <a:off x="13715999" y="8185212"/>
            <a:ext cx="7648576" cy="2985393"/>
          </a:xfrm>
          <a:prstGeom prst="rect">
            <a:avLst/>
          </a:prstGeom>
          <a:solidFill>
            <a:srgbClr val="708E99">
              <a:alpha val="85098"/>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2914341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1EF8-9B18-095A-8EC6-691CCBCC2103}"/>
              </a:ext>
            </a:extLst>
          </p:cNvPr>
          <p:cNvSpPr>
            <a:spLocks noGrp="1"/>
          </p:cNvSpPr>
          <p:nvPr>
            <p:ph type="title"/>
          </p:nvPr>
        </p:nvSpPr>
        <p:spPr/>
        <p:txBody>
          <a:bodyPr/>
          <a:lstStyle/>
          <a:p>
            <a:r>
              <a:rPr lang="en-US" dirty="0"/>
              <a:t>Contents</a:t>
            </a:r>
          </a:p>
        </p:txBody>
      </p:sp>
      <p:sp>
        <p:nvSpPr>
          <p:cNvPr id="3" name="Text Placeholder 2">
            <a:extLst>
              <a:ext uri="{FF2B5EF4-FFF2-40B4-BE49-F238E27FC236}">
                <a16:creationId xmlns:a16="http://schemas.microsoft.com/office/drawing/2014/main" id="{4322CB0A-6148-D814-7EC3-77F7268A7199}"/>
              </a:ext>
            </a:extLst>
          </p:cNvPr>
          <p:cNvSpPr>
            <a:spLocks noGrp="1"/>
          </p:cNvSpPr>
          <p:nvPr>
            <p:ph type="body" idx="1"/>
          </p:nvPr>
        </p:nvSpPr>
        <p:spPr>
          <a:xfrm>
            <a:off x="2501900" y="3149600"/>
            <a:ext cx="20815300" cy="9296400"/>
          </a:xfrm>
        </p:spPr>
        <p:txBody>
          <a:bodyPr>
            <a:normAutofit fontScale="92500" lnSpcReduction="20000"/>
          </a:bodyPr>
          <a:lstStyle/>
          <a:p>
            <a:pPr marL="0" indent="0">
              <a:buNone/>
            </a:pPr>
            <a:r>
              <a:rPr lang="en-US" sz="4300" dirty="0"/>
              <a:t>Updates to the Tuition Benefit Guidelines</a:t>
            </a:r>
          </a:p>
          <a:p>
            <a:pPr lvl="1"/>
            <a:r>
              <a:rPr lang="en-US" sz="4300" dirty="0"/>
              <a:t>Tuition Benefit Structure</a:t>
            </a:r>
          </a:p>
          <a:p>
            <a:pPr lvl="1"/>
            <a:r>
              <a:rPr lang="en-US" sz="4300" dirty="0"/>
              <a:t>Tuition Benefit Types – Updated Support Types</a:t>
            </a:r>
          </a:p>
          <a:p>
            <a:pPr lvl="1"/>
            <a:r>
              <a:rPr lang="en-US" sz="4300" dirty="0"/>
              <a:t>The Waiver System</a:t>
            </a:r>
          </a:p>
          <a:p>
            <a:pPr lvl="1"/>
            <a:r>
              <a:rPr lang="en-US" sz="4300" dirty="0"/>
              <a:t>Removed/Updated Rules</a:t>
            </a:r>
          </a:p>
          <a:p>
            <a:pPr lvl="1"/>
            <a:r>
              <a:rPr lang="en-US" sz="4300" dirty="0"/>
              <a:t>Academic Year Credit Hour limit – Adjustment</a:t>
            </a:r>
          </a:p>
          <a:p>
            <a:pPr marL="0" indent="0">
              <a:buNone/>
            </a:pPr>
            <a:r>
              <a:rPr lang="en-US" sz="4300" dirty="0"/>
              <a:t>Reviewing the Updated Entry Process</a:t>
            </a:r>
          </a:p>
          <a:p>
            <a:pPr marL="0" indent="0">
              <a:buNone/>
            </a:pPr>
            <a:r>
              <a:rPr lang="en-US" sz="4300" dirty="0"/>
              <a:t>Previewing Planned Updated Reports</a:t>
            </a:r>
          </a:p>
          <a:p>
            <a:pPr lvl="1"/>
            <a:endParaRPr lang="en-US" dirty="0"/>
          </a:p>
        </p:txBody>
      </p:sp>
    </p:spTree>
    <p:extLst>
      <p:ext uri="{BB962C8B-B14F-4D97-AF65-F5344CB8AC3E}">
        <p14:creationId xmlns:p14="http://schemas.microsoft.com/office/powerpoint/2010/main" val="23897796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44982-12C5-DE08-6B02-272C8ABA62B4}"/>
              </a:ext>
            </a:extLst>
          </p:cNvPr>
          <p:cNvSpPr>
            <a:spLocks noGrp="1"/>
          </p:cNvSpPr>
          <p:nvPr>
            <p:ph type="title"/>
          </p:nvPr>
        </p:nvSpPr>
        <p:spPr>
          <a:xfrm>
            <a:off x="1143000" y="11721352"/>
            <a:ext cx="23114000" cy="2006600"/>
          </a:xfrm>
        </p:spPr>
        <p:txBody>
          <a:bodyPr/>
          <a:lstStyle/>
          <a:p>
            <a:r>
              <a:rPr lang="en-US" dirty="0"/>
              <a:t>The New Entry Portal – Entry Page</a:t>
            </a:r>
          </a:p>
        </p:txBody>
      </p:sp>
      <p:sp>
        <p:nvSpPr>
          <p:cNvPr id="7" name="TextBox 6">
            <a:extLst>
              <a:ext uri="{FF2B5EF4-FFF2-40B4-BE49-F238E27FC236}">
                <a16:creationId xmlns:a16="http://schemas.microsoft.com/office/drawing/2014/main" id="{331E4523-2300-213C-553C-E6035E1F4C1E}"/>
              </a:ext>
            </a:extLst>
          </p:cNvPr>
          <p:cNvSpPr txBox="1"/>
          <p:nvPr/>
        </p:nvSpPr>
        <p:spPr>
          <a:xfrm>
            <a:off x="15640435" y="527056"/>
            <a:ext cx="861656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What’s new here?</a:t>
            </a:r>
          </a:p>
        </p:txBody>
      </p:sp>
      <p:sp>
        <p:nvSpPr>
          <p:cNvPr id="8" name="TextBox 7">
            <a:extLst>
              <a:ext uri="{FF2B5EF4-FFF2-40B4-BE49-F238E27FC236}">
                <a16:creationId xmlns:a16="http://schemas.microsoft.com/office/drawing/2014/main" id="{F9ED8A3E-8638-126F-0B29-6C0BE02D4B2E}"/>
              </a:ext>
            </a:extLst>
          </p:cNvPr>
          <p:cNvSpPr txBox="1"/>
          <p:nvPr/>
        </p:nvSpPr>
        <p:spPr>
          <a:xfrm>
            <a:off x="15640435" y="2555798"/>
            <a:ext cx="8409173" cy="70275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spcBef>
                <a:spcPts val="0"/>
              </a:spcBef>
              <a:spcAft>
                <a:spcPts val="0"/>
              </a:spcAft>
              <a:buClrTx/>
              <a:buSzTx/>
              <a:buFont typeface="Arial" panose="020B0604020202020204" pitchFamily="34" charset="0"/>
              <a:buChar char="•"/>
              <a:tabLst/>
            </a:pPr>
            <a:r>
              <a:rPr lang="en-US" dirty="0"/>
              <a:t>Minimum support amount is removed as all students will have the same requirements for 100% TB</a:t>
            </a:r>
          </a:p>
          <a:p>
            <a:pPr marL="457200" marR="0" indent="-457200" algn="l" defTabSz="825500" rtl="0" fontAlgn="auto" latinLnBrk="0" hangingPunct="0">
              <a:spcBef>
                <a:spcPts val="0"/>
              </a:spcBef>
              <a:spcAft>
                <a:spcPts val="0"/>
              </a:spcAft>
              <a:buClrTx/>
              <a:buSzTx/>
              <a:buFont typeface="Arial" panose="020B0604020202020204" pitchFamily="34" charset="0"/>
              <a:buChar char="•"/>
              <a:tabLst/>
            </a:pPr>
            <a:r>
              <a:rPr lang="en-US" dirty="0"/>
              <a:t>Support types have been updated to reflect changes</a:t>
            </a:r>
          </a:p>
          <a:p>
            <a:pPr marL="457200" marR="0" indent="-457200" algn="l" defTabSz="825500" rtl="0" fontAlgn="auto" latinLnBrk="0" hangingPunct="0">
              <a:spcBef>
                <a:spcPts val="0"/>
              </a:spcBef>
              <a:spcAft>
                <a:spcPts val="0"/>
              </a:spcAft>
              <a:buClrTx/>
              <a:buSzTx/>
              <a:buFont typeface="Arial" panose="020B0604020202020204" pitchFamily="34" charset="0"/>
              <a:buChar char="•"/>
              <a:tabLst/>
            </a:pPr>
            <a:r>
              <a:rPr lang="en-US" dirty="0"/>
              <a:t>XTBP entry has been updated to reflect new wording for “Sponsored Tuition Benefit”</a:t>
            </a:r>
          </a:p>
          <a:p>
            <a:pPr marL="457200" marR="0" indent="-457200" algn="l" defTabSz="825500" rtl="0" fontAlgn="auto" latinLnBrk="0" hangingPunct="0">
              <a:spcBef>
                <a:spcPts val="0"/>
              </a:spcBef>
              <a:spcAft>
                <a:spcPts val="0"/>
              </a:spcAft>
              <a:buClrTx/>
              <a:buSzTx/>
              <a:buFont typeface="Arial" panose="020B0604020202020204" pitchFamily="34" charset="0"/>
              <a:buChar char="•"/>
              <a:tabLst/>
            </a:pPr>
            <a:r>
              <a:rPr lang="en-US" dirty="0"/>
              <a:t>Both GSHIP and Sponsored tuition benefit options have added wording for clarity</a:t>
            </a:r>
          </a:p>
          <a:p>
            <a:pPr marL="457200" marR="0" indent="-457200" algn="l" defTabSz="825500" rtl="0" fontAlgn="auto" latinLnBrk="0" hangingPunct="0">
              <a:spcBef>
                <a:spcPts val="0"/>
              </a:spcBef>
              <a:spcAft>
                <a:spcPts val="0"/>
              </a:spcAft>
              <a:buClrTx/>
              <a:buSzTx/>
              <a:buFont typeface="Arial" panose="020B0604020202020204" pitchFamily="34" charset="0"/>
              <a:buChar char="•"/>
              <a:tabLst/>
            </a:pPr>
            <a:r>
              <a:rPr lang="en-US" dirty="0"/>
              <a:t>The option to designate RA students with payroll on grants to have their resident tuition and mandatory fees charged to F&amp;A returned overhead instead of using a waiver.</a:t>
            </a:r>
          </a:p>
        </p:txBody>
      </p:sp>
      <p:pic>
        <p:nvPicPr>
          <p:cNvPr id="4" name="Picture 3">
            <a:extLst>
              <a:ext uri="{FF2B5EF4-FFF2-40B4-BE49-F238E27FC236}">
                <a16:creationId xmlns:a16="http://schemas.microsoft.com/office/drawing/2014/main" id="{438AF187-A606-FA72-5DF1-63666A424C92}"/>
              </a:ext>
            </a:extLst>
          </p:cNvPr>
          <p:cNvPicPr>
            <a:picLocks noChangeAspect="1"/>
          </p:cNvPicPr>
          <p:nvPr/>
        </p:nvPicPr>
        <p:blipFill>
          <a:blip r:embed="rId2"/>
          <a:stretch>
            <a:fillRect/>
          </a:stretch>
        </p:blipFill>
        <p:spPr>
          <a:xfrm>
            <a:off x="800007" y="1713829"/>
            <a:ext cx="14640780" cy="8711492"/>
          </a:xfrm>
          <a:prstGeom prst="rect">
            <a:avLst/>
          </a:prstGeom>
        </p:spPr>
      </p:pic>
    </p:spTree>
    <p:extLst>
      <p:ext uri="{BB962C8B-B14F-4D97-AF65-F5344CB8AC3E}">
        <p14:creationId xmlns:p14="http://schemas.microsoft.com/office/powerpoint/2010/main" val="20042571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5091-8262-204C-2467-DC44E7DCE842}"/>
              </a:ext>
            </a:extLst>
          </p:cNvPr>
          <p:cNvSpPr>
            <a:spLocks noGrp="1"/>
          </p:cNvSpPr>
          <p:nvPr>
            <p:ph type="title"/>
          </p:nvPr>
        </p:nvSpPr>
        <p:spPr/>
        <p:txBody>
          <a:bodyPr/>
          <a:lstStyle/>
          <a:p>
            <a:r>
              <a:rPr lang="en-US" dirty="0"/>
              <a:t>Entry Process Timeline</a:t>
            </a:r>
          </a:p>
        </p:txBody>
      </p:sp>
      <p:sp>
        <p:nvSpPr>
          <p:cNvPr id="3" name="Text Placeholder 2">
            <a:extLst>
              <a:ext uri="{FF2B5EF4-FFF2-40B4-BE49-F238E27FC236}">
                <a16:creationId xmlns:a16="http://schemas.microsoft.com/office/drawing/2014/main" id="{F849FD24-A759-E1BA-2972-4999E469634B}"/>
              </a:ext>
            </a:extLst>
          </p:cNvPr>
          <p:cNvSpPr>
            <a:spLocks noGrp="1"/>
          </p:cNvSpPr>
          <p:nvPr>
            <p:ph type="body" idx="1"/>
          </p:nvPr>
        </p:nvSpPr>
        <p:spPr/>
        <p:txBody>
          <a:bodyPr>
            <a:normAutofit fontScale="85000" lnSpcReduction="20000"/>
          </a:bodyPr>
          <a:lstStyle/>
          <a:p>
            <a:r>
              <a:rPr lang="en-US" dirty="0"/>
              <a:t>Portal entry will remain at 6 weeks prior to the first day of courses.</a:t>
            </a:r>
          </a:p>
          <a:p>
            <a:r>
              <a:rPr lang="en-US" dirty="0"/>
              <a:t>Portal closure will remain the day of Census</a:t>
            </a:r>
          </a:p>
          <a:p>
            <a:r>
              <a:rPr lang="en-US" dirty="0"/>
              <a:t>GSHIP enrollment will still occur as rapidly as possible after TB entry (students must still meet all requirements for GSHIP enrollment for me to complete the process- minimum enrollment requirement, signed TB agreement, assistant support type, marked for GSHIP during TB entry)</a:t>
            </a:r>
          </a:p>
          <a:p>
            <a:r>
              <a:rPr lang="en-US" dirty="0"/>
              <a:t>The email students receive prompting them to sign their TB agreement will be automatically sent </a:t>
            </a:r>
            <a:r>
              <a:rPr lang="en-US" dirty="0">
                <a:solidFill>
                  <a:srgbClr val="FF0000"/>
                </a:solidFill>
              </a:rPr>
              <a:t>overnight (up to 24 hours after entry)</a:t>
            </a:r>
            <a:r>
              <a:rPr lang="en-US" dirty="0"/>
              <a:t>. This change is put in place to allow time for coordinators to make edits/deletions prior to the email, preventing students from receiving confusing/incorrect information. (Students can still manually sign their TB agreement without the email via their student homepage).</a:t>
            </a:r>
          </a:p>
          <a:p>
            <a:r>
              <a:rPr lang="en-US" dirty="0"/>
              <a:t>Tuition Benefit will still disburse approximately 1 week prior to the first day of courses.</a:t>
            </a:r>
          </a:p>
          <a:p>
            <a:endParaRPr lang="en-US" dirty="0"/>
          </a:p>
        </p:txBody>
      </p:sp>
    </p:spTree>
    <p:extLst>
      <p:ext uri="{BB962C8B-B14F-4D97-AF65-F5344CB8AC3E}">
        <p14:creationId xmlns:p14="http://schemas.microsoft.com/office/powerpoint/2010/main" val="39446652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6D85-1024-03DA-C63C-E7DA2EB40BDF}"/>
              </a:ext>
            </a:extLst>
          </p:cNvPr>
          <p:cNvSpPr>
            <a:spLocks noGrp="1"/>
          </p:cNvSpPr>
          <p:nvPr>
            <p:ph type="title"/>
          </p:nvPr>
        </p:nvSpPr>
        <p:spPr/>
        <p:txBody>
          <a:bodyPr/>
          <a:lstStyle/>
          <a:p>
            <a:r>
              <a:rPr lang="en-US" dirty="0"/>
              <a:t>NOTE - Reminder</a:t>
            </a:r>
          </a:p>
        </p:txBody>
      </p:sp>
      <p:sp>
        <p:nvSpPr>
          <p:cNvPr id="3" name="Text Placeholder 2">
            <a:extLst>
              <a:ext uri="{FF2B5EF4-FFF2-40B4-BE49-F238E27FC236}">
                <a16:creationId xmlns:a16="http://schemas.microsoft.com/office/drawing/2014/main" id="{19473476-B031-AF1D-C4E7-BD513900B0D1}"/>
              </a:ext>
            </a:extLst>
          </p:cNvPr>
          <p:cNvSpPr>
            <a:spLocks noGrp="1"/>
          </p:cNvSpPr>
          <p:nvPr>
            <p:ph type="body" idx="1"/>
          </p:nvPr>
        </p:nvSpPr>
        <p:spPr/>
        <p:txBody>
          <a:bodyPr/>
          <a:lstStyle/>
          <a:p>
            <a:r>
              <a:rPr lang="en-US" dirty="0"/>
              <a:t>Everything in the following slides is still under development. What we are showing today includes the desired end-goal for the new entry process and reports. </a:t>
            </a:r>
          </a:p>
          <a:p>
            <a:r>
              <a:rPr lang="en-US" b="1" dirty="0"/>
              <a:t>However, some elements of the following may be subject to change or will be delivered in multiple stages over the next year.</a:t>
            </a:r>
          </a:p>
        </p:txBody>
      </p:sp>
    </p:spTree>
    <p:extLst>
      <p:ext uri="{BB962C8B-B14F-4D97-AF65-F5344CB8AC3E}">
        <p14:creationId xmlns:p14="http://schemas.microsoft.com/office/powerpoint/2010/main" val="6780718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24EA9-2A40-01DA-1429-C16D17611CE4}"/>
              </a:ext>
            </a:extLst>
          </p:cNvPr>
          <p:cNvSpPr>
            <a:spLocks noGrp="1"/>
          </p:cNvSpPr>
          <p:nvPr>
            <p:ph type="title"/>
          </p:nvPr>
        </p:nvSpPr>
        <p:spPr>
          <a:xfrm>
            <a:off x="1143000" y="11243447"/>
            <a:ext cx="23114000" cy="2006600"/>
          </a:xfrm>
        </p:spPr>
        <p:txBody>
          <a:bodyPr/>
          <a:lstStyle/>
          <a:p>
            <a:r>
              <a:rPr lang="en-US" dirty="0"/>
              <a:t>New Report Page – Preview 1</a:t>
            </a:r>
          </a:p>
        </p:txBody>
      </p:sp>
      <p:pic>
        <p:nvPicPr>
          <p:cNvPr id="6" name="Picture 5">
            <a:extLst>
              <a:ext uri="{FF2B5EF4-FFF2-40B4-BE49-F238E27FC236}">
                <a16:creationId xmlns:a16="http://schemas.microsoft.com/office/drawing/2014/main" id="{D3077189-992F-0545-2BAA-D86A8BCD2671}"/>
              </a:ext>
            </a:extLst>
          </p:cNvPr>
          <p:cNvPicPr>
            <a:picLocks noChangeAspect="1"/>
          </p:cNvPicPr>
          <p:nvPr/>
        </p:nvPicPr>
        <p:blipFill>
          <a:blip r:embed="rId2"/>
          <a:stretch>
            <a:fillRect/>
          </a:stretch>
        </p:blipFill>
        <p:spPr>
          <a:xfrm>
            <a:off x="5229323" y="280657"/>
            <a:ext cx="13925353" cy="10678836"/>
          </a:xfrm>
          <a:prstGeom prst="rect">
            <a:avLst/>
          </a:prstGeom>
        </p:spPr>
      </p:pic>
    </p:spTree>
    <p:extLst>
      <p:ext uri="{BB962C8B-B14F-4D97-AF65-F5344CB8AC3E}">
        <p14:creationId xmlns:p14="http://schemas.microsoft.com/office/powerpoint/2010/main" val="231615399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24EA9-2A40-01DA-1429-C16D17611CE4}"/>
              </a:ext>
            </a:extLst>
          </p:cNvPr>
          <p:cNvSpPr>
            <a:spLocks noGrp="1"/>
          </p:cNvSpPr>
          <p:nvPr>
            <p:ph type="title"/>
          </p:nvPr>
        </p:nvSpPr>
        <p:spPr>
          <a:xfrm>
            <a:off x="1143000" y="11243447"/>
            <a:ext cx="23114000" cy="2006600"/>
          </a:xfrm>
        </p:spPr>
        <p:txBody>
          <a:bodyPr/>
          <a:lstStyle/>
          <a:p>
            <a:r>
              <a:rPr lang="en-US" dirty="0"/>
              <a:t>New Report Page – Preview 2</a:t>
            </a:r>
          </a:p>
        </p:txBody>
      </p:sp>
      <p:pic>
        <p:nvPicPr>
          <p:cNvPr id="4" name="Picture 3">
            <a:extLst>
              <a:ext uri="{FF2B5EF4-FFF2-40B4-BE49-F238E27FC236}">
                <a16:creationId xmlns:a16="http://schemas.microsoft.com/office/drawing/2014/main" id="{B9F6C2EF-B085-F894-276C-D3890BF0A662}"/>
              </a:ext>
            </a:extLst>
          </p:cNvPr>
          <p:cNvPicPr>
            <a:picLocks noChangeAspect="1"/>
          </p:cNvPicPr>
          <p:nvPr/>
        </p:nvPicPr>
        <p:blipFill rotWithShape="1">
          <a:blip r:embed="rId2"/>
          <a:srcRect l="575"/>
          <a:stretch/>
        </p:blipFill>
        <p:spPr>
          <a:xfrm>
            <a:off x="3680789" y="0"/>
            <a:ext cx="17022422" cy="11292964"/>
          </a:xfrm>
          <a:prstGeom prst="rect">
            <a:avLst/>
          </a:prstGeom>
        </p:spPr>
      </p:pic>
    </p:spTree>
    <p:extLst>
      <p:ext uri="{BB962C8B-B14F-4D97-AF65-F5344CB8AC3E}">
        <p14:creationId xmlns:p14="http://schemas.microsoft.com/office/powerpoint/2010/main" val="363351311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2B1B-AF10-860D-5C2D-48E693E14268}"/>
              </a:ext>
            </a:extLst>
          </p:cNvPr>
          <p:cNvSpPr>
            <a:spLocks noGrp="1"/>
          </p:cNvSpPr>
          <p:nvPr>
            <p:ph type="title"/>
          </p:nvPr>
        </p:nvSpPr>
        <p:spPr/>
        <p:txBody>
          <a:bodyPr>
            <a:noAutofit/>
          </a:bodyPr>
          <a:lstStyle/>
          <a:p>
            <a:r>
              <a:rPr lang="en-US" sz="8800" dirty="0"/>
              <a:t>Planned/Requested Updates for the Reports</a:t>
            </a:r>
          </a:p>
        </p:txBody>
      </p:sp>
      <p:sp>
        <p:nvSpPr>
          <p:cNvPr id="3" name="Text Placeholder 2">
            <a:extLst>
              <a:ext uri="{FF2B5EF4-FFF2-40B4-BE49-F238E27FC236}">
                <a16:creationId xmlns:a16="http://schemas.microsoft.com/office/drawing/2014/main" id="{DABDA063-7335-AD22-F322-1C4A2A415E0F}"/>
              </a:ext>
            </a:extLst>
          </p:cNvPr>
          <p:cNvSpPr>
            <a:spLocks noGrp="1"/>
          </p:cNvSpPr>
          <p:nvPr>
            <p:ph type="body" idx="1"/>
          </p:nvPr>
        </p:nvSpPr>
        <p:spPr/>
        <p:txBody>
          <a:bodyPr/>
          <a:lstStyle/>
          <a:p>
            <a:r>
              <a:rPr lang="en-US" dirty="0"/>
              <a:t>More clear information regarding tuition coverage, especially for Sponsored tuition benefit which is charged to provided </a:t>
            </a:r>
            <a:r>
              <a:rPr lang="en-US" dirty="0" err="1"/>
              <a:t>chartfields</a:t>
            </a:r>
            <a:r>
              <a:rPr lang="en-US" dirty="0"/>
              <a:t> or F&amp;A returned overhead.</a:t>
            </a:r>
          </a:p>
          <a:p>
            <a:r>
              <a:rPr lang="en-US" dirty="0"/>
              <a:t>More clear enrollment data for students, including breaking down uncovered (undergraduate) credits.</a:t>
            </a:r>
          </a:p>
          <a:p>
            <a:r>
              <a:rPr lang="en-US" dirty="0"/>
              <a:t>Semesters of TB usage outlined for department review.</a:t>
            </a:r>
          </a:p>
          <a:p>
            <a:r>
              <a:rPr lang="en-US" dirty="0"/>
              <a:t>Annual information, updated as the year progresses for better use in department decision making and future planning.</a:t>
            </a:r>
          </a:p>
        </p:txBody>
      </p:sp>
    </p:spTree>
    <p:extLst>
      <p:ext uri="{BB962C8B-B14F-4D97-AF65-F5344CB8AC3E}">
        <p14:creationId xmlns:p14="http://schemas.microsoft.com/office/powerpoint/2010/main" val="5849326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1849-04FB-6D82-1FA9-56EB840E0CEC}"/>
              </a:ext>
            </a:extLst>
          </p:cNvPr>
          <p:cNvSpPr>
            <a:spLocks noGrp="1"/>
          </p:cNvSpPr>
          <p:nvPr>
            <p:ph type="title"/>
          </p:nvPr>
        </p:nvSpPr>
        <p:spPr/>
        <p:txBody>
          <a:bodyPr/>
          <a:lstStyle/>
          <a:p>
            <a:r>
              <a:rPr lang="en-US" dirty="0"/>
              <a:t>GSHIP – A Quick Note</a:t>
            </a:r>
          </a:p>
        </p:txBody>
      </p:sp>
      <p:sp>
        <p:nvSpPr>
          <p:cNvPr id="3" name="Text Placeholder 2">
            <a:extLst>
              <a:ext uri="{FF2B5EF4-FFF2-40B4-BE49-F238E27FC236}">
                <a16:creationId xmlns:a16="http://schemas.microsoft.com/office/drawing/2014/main" id="{359B91FB-4A9C-AA99-8189-4F51A4B482A4}"/>
              </a:ext>
            </a:extLst>
          </p:cNvPr>
          <p:cNvSpPr>
            <a:spLocks noGrp="1"/>
          </p:cNvSpPr>
          <p:nvPr>
            <p:ph type="body" idx="1"/>
          </p:nvPr>
        </p:nvSpPr>
        <p:spPr/>
        <p:txBody>
          <a:bodyPr>
            <a:normAutofit lnSpcReduction="10000"/>
          </a:bodyPr>
          <a:lstStyle/>
          <a:p>
            <a:pPr marL="0" indent="0">
              <a:buNone/>
            </a:pPr>
            <a:r>
              <a:rPr lang="en-US" dirty="0"/>
              <a:t>We are under a new contract for AY25 – United Healthcare Student Resources will remain our medical insurer</a:t>
            </a:r>
          </a:p>
          <a:p>
            <a:r>
              <a:rPr lang="en-US" dirty="0"/>
              <a:t>Plan currently sitting with the Utah Insurance Department</a:t>
            </a:r>
          </a:p>
          <a:p>
            <a:r>
              <a:rPr lang="en-US" dirty="0"/>
              <a:t>We’ll have our typical annual materials to share in due course, but those have not yet been provided to us</a:t>
            </a:r>
          </a:p>
          <a:p>
            <a:r>
              <a:rPr lang="en-US" dirty="0"/>
              <a:t>Premium costs will increase by ~1.3%</a:t>
            </a:r>
          </a:p>
          <a:p>
            <a:r>
              <a:rPr lang="en-US" b="1" dirty="0">
                <a:solidFill>
                  <a:srgbClr val="FF0000"/>
                </a:solidFill>
              </a:rPr>
              <a:t>New plan feature: Tiered Prescription benefit </a:t>
            </a:r>
          </a:p>
          <a:p>
            <a:pPr lvl="1"/>
            <a:r>
              <a:rPr lang="en-US" b="1" dirty="0">
                <a:solidFill>
                  <a:srgbClr val="FF0000"/>
                </a:solidFill>
              </a:rPr>
              <a:t>No more submitting reimbursements manually!</a:t>
            </a:r>
          </a:p>
        </p:txBody>
      </p:sp>
    </p:spTree>
    <p:extLst>
      <p:ext uri="{BB962C8B-B14F-4D97-AF65-F5344CB8AC3E}">
        <p14:creationId xmlns:p14="http://schemas.microsoft.com/office/powerpoint/2010/main" val="35755807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24383390" cy="13704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 y="0"/>
            <a:ext cx="2438339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1FE3F-DDB8-1E2E-AA8A-583C6CB23A6E}"/>
              </a:ext>
            </a:extLst>
          </p:cNvPr>
          <p:cNvSpPr>
            <a:spLocks noGrp="1"/>
          </p:cNvSpPr>
          <p:nvPr>
            <p:ph type="title"/>
          </p:nvPr>
        </p:nvSpPr>
        <p:spPr>
          <a:xfrm>
            <a:off x="13181324" y="8535664"/>
            <a:ext cx="9611992" cy="2594230"/>
          </a:xfrm>
        </p:spPr>
        <p:txBody>
          <a:bodyPr vert="horz" lIns="91440" tIns="45720" rIns="91440" bIns="45720" rtlCol="0" anchor="t">
            <a:normAutofit/>
          </a:bodyPr>
          <a:lstStyle/>
          <a:p>
            <a:pPr algn="l" defTabSz="914400">
              <a:lnSpc>
                <a:spcPct val="90000"/>
              </a:lnSpc>
              <a:spcBef>
                <a:spcPct val="0"/>
              </a:spcBef>
            </a:pPr>
            <a:r>
              <a:rPr lang="en-US" sz="8000" kern="1200">
                <a:solidFill>
                  <a:schemeClr val="tx2"/>
                </a:solidFill>
                <a:latin typeface="+mj-lt"/>
                <a:ea typeface="+mj-ea"/>
                <a:cs typeface="+mj-cs"/>
              </a:rPr>
              <a:t>FAQs</a:t>
            </a:r>
          </a:p>
        </p:txBody>
      </p:sp>
      <p:pic>
        <p:nvPicPr>
          <p:cNvPr id="7" name="Graphic 6" descr="Help">
            <a:extLst>
              <a:ext uri="{FF2B5EF4-FFF2-40B4-BE49-F238E27FC236}">
                <a16:creationId xmlns:a16="http://schemas.microsoft.com/office/drawing/2014/main" id="{5D1698DD-5381-A8A7-F046-A517568BA1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940" y="3630640"/>
            <a:ext cx="8283520" cy="82835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06" y="-11954"/>
            <a:ext cx="12477350" cy="13727958"/>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9748752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7091-E9A2-119E-4B48-9BE0800BF3D7}"/>
              </a:ext>
            </a:extLst>
          </p:cNvPr>
          <p:cNvSpPr>
            <a:spLocks noGrp="1"/>
          </p:cNvSpPr>
          <p:nvPr>
            <p:ph type="title"/>
          </p:nvPr>
        </p:nvSpPr>
        <p:spPr/>
        <p:txBody>
          <a:bodyPr/>
          <a:lstStyle/>
          <a:p>
            <a:r>
              <a:rPr lang="en-US" dirty="0"/>
              <a:t>Summer Enrollment &amp; TB</a:t>
            </a:r>
          </a:p>
        </p:txBody>
      </p:sp>
      <p:sp>
        <p:nvSpPr>
          <p:cNvPr id="3" name="Text Placeholder 2">
            <a:extLst>
              <a:ext uri="{FF2B5EF4-FFF2-40B4-BE49-F238E27FC236}">
                <a16:creationId xmlns:a16="http://schemas.microsoft.com/office/drawing/2014/main" id="{8B0EFE06-09A3-70EF-A91A-6621B723D2E2}"/>
              </a:ext>
            </a:extLst>
          </p:cNvPr>
          <p:cNvSpPr>
            <a:spLocks noGrp="1"/>
          </p:cNvSpPr>
          <p:nvPr>
            <p:ph type="body" idx="1"/>
          </p:nvPr>
        </p:nvSpPr>
        <p:spPr/>
        <p:txBody>
          <a:bodyPr/>
          <a:lstStyle/>
          <a:p>
            <a:r>
              <a:rPr lang="en-US" b="1" dirty="0"/>
              <a:t>Is summer enrollment required now?</a:t>
            </a:r>
          </a:p>
          <a:p>
            <a:pPr lvl="1"/>
            <a:r>
              <a:rPr lang="en-US" dirty="0"/>
              <a:t>No, summer enrollment is not required in a general sense. </a:t>
            </a:r>
          </a:p>
          <a:p>
            <a:pPr lvl="1"/>
            <a:r>
              <a:rPr lang="en-US" dirty="0"/>
              <a:t>Our increase from 24 credits of coverage in an academic year to 30 credits of coverage is an effort to make summer tuition benefit support more possible for students/departments.</a:t>
            </a:r>
          </a:p>
        </p:txBody>
      </p:sp>
    </p:spTree>
    <p:extLst>
      <p:ext uri="{BB962C8B-B14F-4D97-AF65-F5344CB8AC3E}">
        <p14:creationId xmlns:p14="http://schemas.microsoft.com/office/powerpoint/2010/main" val="11903443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7091-E9A2-119E-4B48-9BE0800BF3D7}"/>
              </a:ext>
            </a:extLst>
          </p:cNvPr>
          <p:cNvSpPr>
            <a:spLocks noGrp="1"/>
          </p:cNvSpPr>
          <p:nvPr>
            <p:ph type="title"/>
          </p:nvPr>
        </p:nvSpPr>
        <p:spPr/>
        <p:txBody>
          <a:bodyPr/>
          <a:lstStyle/>
          <a:p>
            <a:r>
              <a:rPr lang="en-US" dirty="0"/>
              <a:t>Summer Enrollment &amp; TB</a:t>
            </a:r>
          </a:p>
        </p:txBody>
      </p:sp>
      <p:sp>
        <p:nvSpPr>
          <p:cNvPr id="3" name="Text Placeholder 2">
            <a:extLst>
              <a:ext uri="{FF2B5EF4-FFF2-40B4-BE49-F238E27FC236}">
                <a16:creationId xmlns:a16="http://schemas.microsoft.com/office/drawing/2014/main" id="{8B0EFE06-09A3-70EF-A91A-6621B723D2E2}"/>
              </a:ext>
            </a:extLst>
          </p:cNvPr>
          <p:cNvSpPr>
            <a:spLocks noGrp="1"/>
          </p:cNvSpPr>
          <p:nvPr>
            <p:ph type="body" idx="1"/>
          </p:nvPr>
        </p:nvSpPr>
        <p:spPr/>
        <p:txBody>
          <a:bodyPr/>
          <a:lstStyle/>
          <a:p>
            <a:r>
              <a:rPr lang="en-US" b="1" dirty="0"/>
              <a:t>Do students who are working during the summer need to be enrolled?</a:t>
            </a:r>
          </a:p>
          <a:p>
            <a:pPr lvl="1"/>
            <a:r>
              <a:rPr lang="en-US" dirty="0"/>
              <a:t>This is not a Graduate School policy, but an Office of the Registrar rule. The policy states that students who are utilizing university resources during any given semester (summer included), which includes faculty/PI time for student projects and milestones, need to be enrolled/paying tuition as appropriate. An important question to ask is “While doing this work, is the individual acting as a student? An employee? Both?”</a:t>
            </a:r>
          </a:p>
        </p:txBody>
      </p:sp>
    </p:spTree>
    <p:extLst>
      <p:ext uri="{BB962C8B-B14F-4D97-AF65-F5344CB8AC3E}">
        <p14:creationId xmlns:p14="http://schemas.microsoft.com/office/powerpoint/2010/main" val="39783081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403F-E0C5-4E97-623D-8B2EBA0289BB}"/>
              </a:ext>
            </a:extLst>
          </p:cNvPr>
          <p:cNvSpPr>
            <a:spLocks noGrp="1"/>
          </p:cNvSpPr>
          <p:nvPr>
            <p:ph type="title"/>
          </p:nvPr>
        </p:nvSpPr>
        <p:spPr/>
        <p:txBody>
          <a:bodyPr>
            <a:normAutofit/>
          </a:bodyPr>
          <a:lstStyle/>
          <a:p>
            <a:r>
              <a:rPr lang="en-US" sz="9600" dirty="0"/>
              <a:t>Updates to the Tuition Benefit Guidelines</a:t>
            </a:r>
          </a:p>
        </p:txBody>
      </p:sp>
    </p:spTree>
    <p:extLst>
      <p:ext uri="{BB962C8B-B14F-4D97-AF65-F5344CB8AC3E}">
        <p14:creationId xmlns:p14="http://schemas.microsoft.com/office/powerpoint/2010/main" val="114020213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7091-E9A2-119E-4B48-9BE0800BF3D7}"/>
              </a:ext>
            </a:extLst>
          </p:cNvPr>
          <p:cNvSpPr>
            <a:spLocks noGrp="1"/>
          </p:cNvSpPr>
          <p:nvPr>
            <p:ph type="title"/>
          </p:nvPr>
        </p:nvSpPr>
        <p:spPr/>
        <p:txBody>
          <a:bodyPr/>
          <a:lstStyle/>
          <a:p>
            <a:r>
              <a:rPr lang="en-US" dirty="0"/>
              <a:t>Annualized Requirement?</a:t>
            </a:r>
          </a:p>
        </p:txBody>
      </p:sp>
      <p:sp>
        <p:nvSpPr>
          <p:cNvPr id="3" name="Text Placeholder 2">
            <a:extLst>
              <a:ext uri="{FF2B5EF4-FFF2-40B4-BE49-F238E27FC236}">
                <a16:creationId xmlns:a16="http://schemas.microsoft.com/office/drawing/2014/main" id="{8B0EFE06-09A3-70EF-A91A-6621B723D2E2}"/>
              </a:ext>
            </a:extLst>
          </p:cNvPr>
          <p:cNvSpPr>
            <a:spLocks noGrp="1"/>
          </p:cNvSpPr>
          <p:nvPr>
            <p:ph type="body" idx="1"/>
          </p:nvPr>
        </p:nvSpPr>
        <p:spPr/>
        <p:txBody>
          <a:bodyPr>
            <a:normAutofit fontScale="92500"/>
          </a:bodyPr>
          <a:lstStyle/>
          <a:p>
            <a:r>
              <a:rPr lang="en-US" b="1" dirty="0"/>
              <a:t>What is the “annualized” requirement that is shown on the minimum support levels? Do students need to be supported all year round now?</a:t>
            </a:r>
          </a:p>
          <a:p>
            <a:pPr lvl="1"/>
            <a:r>
              <a:rPr lang="en-US" dirty="0"/>
              <a:t>No, students do not need to be supported all year round. Your department can still enact its own discretion when selecting which semesters a student is on tuition benefit.</a:t>
            </a:r>
          </a:p>
          <a:p>
            <a:pPr lvl="1"/>
            <a:r>
              <a:rPr lang="en-US" dirty="0"/>
              <a:t>The annualized amount shown on the website is a summation of the minimum support levels for the academic year (shown as both 9 months of support and a full 12 months of support). This is purely a resource to help your department know an expected cost for salary wages/fellowship support that is required over the entire academic year, should you be supporting a student during that entire time.</a:t>
            </a:r>
          </a:p>
        </p:txBody>
      </p:sp>
    </p:spTree>
    <p:extLst>
      <p:ext uri="{BB962C8B-B14F-4D97-AF65-F5344CB8AC3E}">
        <p14:creationId xmlns:p14="http://schemas.microsoft.com/office/powerpoint/2010/main" val="382506597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39CE-C710-4E5A-3B57-9A97612144E7}"/>
              </a:ext>
            </a:extLst>
          </p:cNvPr>
          <p:cNvSpPr>
            <a:spLocks noGrp="1"/>
          </p:cNvSpPr>
          <p:nvPr>
            <p:ph type="title"/>
          </p:nvPr>
        </p:nvSpPr>
        <p:spPr/>
        <p:txBody>
          <a:bodyPr/>
          <a:lstStyle/>
          <a:p>
            <a:r>
              <a:rPr lang="en-US" dirty="0"/>
              <a:t>Differentials?</a:t>
            </a:r>
          </a:p>
        </p:txBody>
      </p:sp>
      <p:sp>
        <p:nvSpPr>
          <p:cNvPr id="3" name="Text Placeholder 2">
            <a:extLst>
              <a:ext uri="{FF2B5EF4-FFF2-40B4-BE49-F238E27FC236}">
                <a16:creationId xmlns:a16="http://schemas.microsoft.com/office/drawing/2014/main" id="{D882F498-8CF3-A1EE-29BF-23E43A54A5F8}"/>
              </a:ext>
            </a:extLst>
          </p:cNvPr>
          <p:cNvSpPr>
            <a:spLocks noGrp="1"/>
          </p:cNvSpPr>
          <p:nvPr>
            <p:ph type="body" idx="1"/>
          </p:nvPr>
        </p:nvSpPr>
        <p:spPr/>
        <p:txBody>
          <a:bodyPr/>
          <a:lstStyle/>
          <a:p>
            <a:r>
              <a:rPr lang="en-US" b="1" dirty="0"/>
              <a:t>Will differentials be shown in TB reports?</a:t>
            </a:r>
          </a:p>
          <a:p>
            <a:pPr lvl="1"/>
            <a:r>
              <a:rPr lang="en-US" dirty="0"/>
              <a:t>That is a suggestion we are still reviewing at this time. While we want to include as much helpful information in the reports as we possibly can, we also don’t want to introduce unclear or confusing data points. Since differential tuition is not covered by tuition benefit, including it in our report data may create some additional confusion. As such, we are unsure if there is a way to effectively include it in the report data at this time. This conversation will be ongoing with UIT as we move forward.</a:t>
            </a:r>
          </a:p>
        </p:txBody>
      </p:sp>
    </p:spTree>
    <p:extLst>
      <p:ext uri="{BB962C8B-B14F-4D97-AF65-F5344CB8AC3E}">
        <p14:creationId xmlns:p14="http://schemas.microsoft.com/office/powerpoint/2010/main" val="371879201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39CE-C710-4E5A-3B57-9A97612144E7}"/>
              </a:ext>
            </a:extLst>
          </p:cNvPr>
          <p:cNvSpPr>
            <a:spLocks noGrp="1"/>
          </p:cNvSpPr>
          <p:nvPr>
            <p:ph type="title"/>
          </p:nvPr>
        </p:nvSpPr>
        <p:spPr/>
        <p:txBody>
          <a:bodyPr/>
          <a:lstStyle/>
          <a:p>
            <a:r>
              <a:rPr lang="en-US" dirty="0"/>
              <a:t>GF and GSHIP?</a:t>
            </a:r>
          </a:p>
        </p:txBody>
      </p:sp>
      <p:sp>
        <p:nvSpPr>
          <p:cNvPr id="3" name="Text Placeholder 2">
            <a:extLst>
              <a:ext uri="{FF2B5EF4-FFF2-40B4-BE49-F238E27FC236}">
                <a16:creationId xmlns:a16="http://schemas.microsoft.com/office/drawing/2014/main" id="{D882F498-8CF3-A1EE-29BF-23E43A54A5F8}"/>
              </a:ext>
            </a:extLst>
          </p:cNvPr>
          <p:cNvSpPr>
            <a:spLocks noGrp="1"/>
          </p:cNvSpPr>
          <p:nvPr>
            <p:ph type="body" idx="1"/>
          </p:nvPr>
        </p:nvSpPr>
        <p:spPr>
          <a:xfrm>
            <a:off x="2501900" y="3149600"/>
            <a:ext cx="21005800" cy="6993860"/>
          </a:xfrm>
        </p:spPr>
        <p:txBody>
          <a:bodyPr/>
          <a:lstStyle/>
          <a:p>
            <a:r>
              <a:rPr lang="en-US" b="1" dirty="0"/>
              <a:t>Are GF/TR students GSHIP eligible now?</a:t>
            </a:r>
          </a:p>
          <a:p>
            <a:pPr lvl="1"/>
            <a:r>
              <a:rPr lang="en-US" dirty="0"/>
              <a:t>No, these students are still not eligible for GSHIP enrollment via tuition benefit. However, you can still consider covering them via department paid insurance.</a:t>
            </a:r>
          </a:p>
        </p:txBody>
      </p:sp>
    </p:spTree>
    <p:extLst>
      <p:ext uri="{BB962C8B-B14F-4D97-AF65-F5344CB8AC3E}">
        <p14:creationId xmlns:p14="http://schemas.microsoft.com/office/powerpoint/2010/main" val="396204788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39CE-C710-4E5A-3B57-9A97612144E7}"/>
              </a:ext>
            </a:extLst>
          </p:cNvPr>
          <p:cNvSpPr>
            <a:spLocks noGrp="1"/>
          </p:cNvSpPr>
          <p:nvPr>
            <p:ph type="title"/>
          </p:nvPr>
        </p:nvSpPr>
        <p:spPr/>
        <p:txBody>
          <a:bodyPr/>
          <a:lstStyle/>
          <a:p>
            <a:r>
              <a:rPr lang="en-US" dirty="0"/>
              <a:t>Traineeships and job codes?</a:t>
            </a:r>
          </a:p>
        </p:txBody>
      </p:sp>
      <p:sp>
        <p:nvSpPr>
          <p:cNvPr id="3" name="Text Placeholder 2">
            <a:extLst>
              <a:ext uri="{FF2B5EF4-FFF2-40B4-BE49-F238E27FC236}">
                <a16:creationId xmlns:a16="http://schemas.microsoft.com/office/drawing/2014/main" id="{D882F498-8CF3-A1EE-29BF-23E43A54A5F8}"/>
              </a:ext>
            </a:extLst>
          </p:cNvPr>
          <p:cNvSpPr>
            <a:spLocks noGrp="1"/>
          </p:cNvSpPr>
          <p:nvPr>
            <p:ph type="body" idx="1"/>
          </p:nvPr>
        </p:nvSpPr>
        <p:spPr>
          <a:xfrm>
            <a:off x="2501900" y="3149600"/>
            <a:ext cx="21005800" cy="6504763"/>
          </a:xfrm>
        </p:spPr>
        <p:txBody>
          <a:bodyPr/>
          <a:lstStyle/>
          <a:p>
            <a:r>
              <a:rPr lang="en-US" b="1" dirty="0"/>
              <a:t>Is there a job code for the TR designation?</a:t>
            </a:r>
          </a:p>
          <a:p>
            <a:pPr lvl="1"/>
            <a:r>
              <a:rPr lang="en-US" dirty="0"/>
              <a:t>No, these students are not set up via payroll. Their support is instead disbursed via AP monthly stipends. As such, there will be no associated job code.</a:t>
            </a:r>
          </a:p>
        </p:txBody>
      </p:sp>
    </p:spTree>
    <p:extLst>
      <p:ext uri="{BB962C8B-B14F-4D97-AF65-F5344CB8AC3E}">
        <p14:creationId xmlns:p14="http://schemas.microsoft.com/office/powerpoint/2010/main" val="162810579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F3D8-4611-6B6C-A30B-F4A6A8FBB68E}"/>
              </a:ext>
            </a:extLst>
          </p:cNvPr>
          <p:cNvSpPr>
            <a:spLocks noGrp="1"/>
          </p:cNvSpPr>
          <p:nvPr>
            <p:ph type="title"/>
          </p:nvPr>
        </p:nvSpPr>
        <p:spPr/>
        <p:txBody>
          <a:bodyPr/>
          <a:lstStyle/>
          <a:p>
            <a:r>
              <a:rPr lang="en-US" dirty="0"/>
              <a:t>Q&amp;A Dates</a:t>
            </a:r>
          </a:p>
        </p:txBody>
      </p:sp>
      <p:sp>
        <p:nvSpPr>
          <p:cNvPr id="3" name="Text Placeholder 2">
            <a:extLst>
              <a:ext uri="{FF2B5EF4-FFF2-40B4-BE49-F238E27FC236}">
                <a16:creationId xmlns:a16="http://schemas.microsoft.com/office/drawing/2014/main" id="{D970F728-7E7D-4FB5-E923-BF097825959B}"/>
              </a:ext>
            </a:extLst>
          </p:cNvPr>
          <p:cNvSpPr>
            <a:spLocks noGrp="1"/>
          </p:cNvSpPr>
          <p:nvPr>
            <p:ph type="body" idx="1"/>
          </p:nvPr>
        </p:nvSpPr>
        <p:spPr/>
        <p:txBody>
          <a:bodyPr>
            <a:normAutofit/>
          </a:bodyPr>
          <a:lstStyle/>
          <a:p>
            <a:r>
              <a:rPr lang="en-US" dirty="0"/>
              <a:t>Wednesday, June 26, 10-11:30am </a:t>
            </a:r>
          </a:p>
          <a:p>
            <a:r>
              <a:rPr lang="en-US" dirty="0"/>
              <a:t>Tuesday, July 2, 10-11:30am</a:t>
            </a:r>
          </a:p>
          <a:p>
            <a:r>
              <a:rPr lang="en-US" dirty="0"/>
              <a:t>Thursday, July 18, 1-2:30pm</a:t>
            </a:r>
          </a:p>
          <a:p>
            <a:r>
              <a:rPr lang="en-US" dirty="0"/>
              <a:t>Wednesday, August 7, 10-11:30am</a:t>
            </a:r>
          </a:p>
          <a:p>
            <a:r>
              <a:rPr lang="en-US" dirty="0"/>
              <a:t>Wednesday, August 14, 2-3:30pm</a:t>
            </a:r>
          </a:p>
          <a:p>
            <a:pPr marL="0" indent="0">
              <a:buNone/>
            </a:pPr>
            <a:r>
              <a:rPr lang="en-US" dirty="0"/>
              <a:t>A video version of this presentation will be available online for review. Our intention is to have that uploaded by the end of this week.</a:t>
            </a:r>
          </a:p>
        </p:txBody>
      </p:sp>
    </p:spTree>
    <p:extLst>
      <p:ext uri="{BB962C8B-B14F-4D97-AF65-F5344CB8AC3E}">
        <p14:creationId xmlns:p14="http://schemas.microsoft.com/office/powerpoint/2010/main" val="180988925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4D49C5E-BB22-A343-AD2B-11186B98F6C7}"/>
              </a:ext>
            </a:extLst>
          </p:cNvPr>
          <p:cNvSpPr>
            <a:spLocks noGrp="1" noChangeArrowheads="1"/>
          </p:cNvSpPr>
          <p:nvPr>
            <p:ph type="title"/>
          </p:nvPr>
        </p:nvSpPr>
        <p:spPr/>
        <p:txBody>
          <a:bodyPr/>
          <a:lstStyle/>
          <a:p>
            <a:pPr eaLnBrk="1" hangingPunct="1"/>
            <a:r>
              <a:rPr lang="en-US" altLang="en-US"/>
              <a:t>Questions/Contact</a:t>
            </a:r>
          </a:p>
        </p:txBody>
      </p:sp>
      <p:sp>
        <p:nvSpPr>
          <p:cNvPr id="40962" name="Rectangle 2">
            <a:extLst>
              <a:ext uri="{FF2B5EF4-FFF2-40B4-BE49-F238E27FC236}">
                <a16:creationId xmlns:a16="http://schemas.microsoft.com/office/drawing/2014/main" id="{1EEC9B14-5BF4-9140-842E-BD7BEB48027F}"/>
              </a:ext>
            </a:extLst>
          </p:cNvPr>
          <p:cNvSpPr>
            <a:spLocks noGrp="1" noChangeArrowheads="1"/>
          </p:cNvSpPr>
          <p:nvPr>
            <p:ph type="body" idx="1"/>
          </p:nvPr>
        </p:nvSpPr>
        <p:spPr>
          <a:xfrm>
            <a:off x="1130176" y="3125730"/>
            <a:ext cx="6951378" cy="6750844"/>
          </a:xfrm>
        </p:spPr>
        <p:txBody>
          <a:bodyPr/>
          <a:lstStyle/>
          <a:p>
            <a:pPr marL="446500" indent="0">
              <a:spcBef>
                <a:spcPct val="0"/>
              </a:spcBef>
              <a:buNone/>
            </a:pPr>
            <a:r>
              <a:rPr lang="en-US" altLang="en-US" sz="4400" dirty="0">
                <a:solidFill>
                  <a:schemeClr val="tx1"/>
                </a:solidFill>
              </a:rPr>
              <a:t>Matthew Plooster, </a:t>
            </a:r>
            <a:r>
              <a:rPr lang="en-US" altLang="en-US" sz="4400" dirty="0" err="1">
                <a:solidFill>
                  <a:schemeClr val="tx1"/>
                </a:solidFill>
              </a:rPr>
              <a:t>EdD</a:t>
            </a:r>
            <a:endParaRPr lang="en-US" altLang="en-US" sz="4400" dirty="0">
              <a:solidFill>
                <a:schemeClr val="tx1"/>
              </a:solidFill>
            </a:endParaRPr>
          </a:p>
          <a:p>
            <a:pPr marL="1696701" lvl="2" indent="0">
              <a:spcBef>
                <a:spcPct val="0"/>
              </a:spcBef>
              <a:buNone/>
            </a:pPr>
            <a:r>
              <a:rPr lang="en-US" altLang="en-US" sz="2800" dirty="0">
                <a:solidFill>
                  <a:schemeClr val="tx1"/>
                </a:solidFill>
              </a:rPr>
              <a:t>Office of Fellowships &amp; Benefits</a:t>
            </a:r>
          </a:p>
          <a:p>
            <a:pPr marL="1696701" lvl="2" indent="0">
              <a:spcBef>
                <a:spcPct val="0"/>
              </a:spcBef>
              <a:buNone/>
            </a:pPr>
            <a:r>
              <a:rPr lang="en-US" altLang="en-US" sz="2800" dirty="0">
                <a:solidFill>
                  <a:schemeClr val="tx1"/>
                </a:solidFill>
              </a:rPr>
              <a:t>The Graduate School</a:t>
            </a:r>
          </a:p>
          <a:p>
            <a:pPr marL="1696701" lvl="2" indent="0">
              <a:spcBef>
                <a:spcPct val="0"/>
              </a:spcBef>
              <a:buNone/>
            </a:pPr>
            <a:r>
              <a:rPr lang="en-US" altLang="en-US" sz="2800" dirty="0">
                <a:solidFill>
                  <a:schemeClr val="tx1"/>
                </a:solidFill>
              </a:rPr>
              <a:t>801-581-6020</a:t>
            </a:r>
          </a:p>
          <a:p>
            <a:pPr marL="1696701" lvl="2" indent="0">
              <a:spcBef>
                <a:spcPct val="0"/>
              </a:spcBef>
              <a:buNone/>
            </a:pPr>
            <a:r>
              <a:rPr lang="en-US" altLang="en-US" sz="2800" dirty="0">
                <a:hlinkClick r:id="rId2"/>
              </a:rPr>
              <a:t>matthew.plooster@utah.edu</a:t>
            </a:r>
            <a:r>
              <a:rPr lang="en-US" altLang="en-US" sz="2800" dirty="0"/>
              <a:t> </a:t>
            </a:r>
          </a:p>
        </p:txBody>
      </p:sp>
      <p:sp>
        <p:nvSpPr>
          <p:cNvPr id="2" name="Rectangle 2">
            <a:extLst>
              <a:ext uri="{FF2B5EF4-FFF2-40B4-BE49-F238E27FC236}">
                <a16:creationId xmlns:a16="http://schemas.microsoft.com/office/drawing/2014/main" id="{74A6254B-C0AB-EF17-029B-AD6389AF6277}"/>
              </a:ext>
            </a:extLst>
          </p:cNvPr>
          <p:cNvSpPr txBox="1">
            <a:spLocks noChangeArrowheads="1"/>
          </p:cNvSpPr>
          <p:nvPr/>
        </p:nvSpPr>
        <p:spPr bwMode="auto">
          <a:xfrm>
            <a:off x="8081554" y="3125730"/>
            <a:ext cx="7158446" cy="6750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1438" tIns="71438" rIns="71438" bIns="71438" numCol="1" anchor="ctr" anchorCtr="0" compatLnSpc="1">
            <a:prstTxWarp prst="textNoShape">
              <a:avLst/>
            </a:prstTxWarp>
          </a:bodyPr>
          <a:lstStyle>
            <a:lvl1pPr marL="838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500" indent="0" eaLnBrk="1" hangingPunct="1">
              <a:spcBef>
                <a:spcPct val="0"/>
              </a:spcBef>
              <a:buNone/>
            </a:pPr>
            <a:r>
              <a:rPr lang="en-US" altLang="en-US" sz="4400" b="0" dirty="0"/>
              <a:t>LoGan Gowers</a:t>
            </a:r>
          </a:p>
          <a:p>
            <a:pPr marL="1696701" lvl="2" indent="0" eaLnBrk="1" hangingPunct="1">
              <a:spcBef>
                <a:spcPct val="0"/>
              </a:spcBef>
              <a:buNone/>
            </a:pPr>
            <a:r>
              <a:rPr lang="en-US" altLang="en-US" sz="2800" b="0" dirty="0"/>
              <a:t>Office of Fellowships &amp; Benefits</a:t>
            </a:r>
          </a:p>
          <a:p>
            <a:pPr marL="1696701" lvl="2" indent="0" eaLnBrk="1" hangingPunct="1">
              <a:spcBef>
                <a:spcPct val="0"/>
              </a:spcBef>
              <a:buNone/>
            </a:pPr>
            <a:r>
              <a:rPr lang="en-US" altLang="en-US" sz="2800" b="0" dirty="0"/>
              <a:t>The Graduate School</a:t>
            </a:r>
          </a:p>
          <a:p>
            <a:pPr marL="1696701" lvl="2" indent="0" eaLnBrk="1" hangingPunct="1">
              <a:spcBef>
                <a:spcPct val="0"/>
              </a:spcBef>
              <a:buNone/>
            </a:pPr>
            <a:r>
              <a:rPr lang="en-US" altLang="en-US" sz="2800" b="0" dirty="0"/>
              <a:t>801-585-1372</a:t>
            </a:r>
          </a:p>
          <a:p>
            <a:pPr marL="1696701" lvl="2" indent="0" eaLnBrk="1" hangingPunct="1">
              <a:spcBef>
                <a:spcPct val="0"/>
              </a:spcBef>
              <a:buNone/>
            </a:pPr>
            <a:r>
              <a:rPr lang="en-US" altLang="en-US" sz="2800" b="0" dirty="0">
                <a:hlinkClick r:id="rId3"/>
              </a:rPr>
              <a:t>L.Gowers@utah.edu</a:t>
            </a:r>
            <a:r>
              <a:rPr lang="en-US" altLang="en-US" sz="2800" b="0" dirty="0"/>
              <a:t>  </a:t>
            </a:r>
          </a:p>
        </p:txBody>
      </p:sp>
      <p:sp>
        <p:nvSpPr>
          <p:cNvPr id="3" name="TextBox 2">
            <a:extLst>
              <a:ext uri="{FF2B5EF4-FFF2-40B4-BE49-F238E27FC236}">
                <a16:creationId xmlns:a16="http://schemas.microsoft.com/office/drawing/2014/main" id="{ED3D8F76-8C47-E33B-DF48-3729D1100603}"/>
              </a:ext>
            </a:extLst>
          </p:cNvPr>
          <p:cNvSpPr txBox="1"/>
          <p:nvPr/>
        </p:nvSpPr>
        <p:spPr>
          <a:xfrm>
            <a:off x="3289100" y="10012884"/>
            <a:ext cx="17037844" cy="1996829"/>
          </a:xfrm>
          <a:prstGeom prst="rect">
            <a:avLst/>
          </a:prstGeom>
          <a:noFill/>
        </p:spPr>
        <p:txBody>
          <a:bodyPr wrap="square" rtlCol="0">
            <a:spAutoFit/>
          </a:bodyPr>
          <a:lstStyle/>
          <a:p>
            <a:pPr marL="1696701" lvl="2" indent="0" hangingPunct="1">
              <a:spcBef>
                <a:spcPct val="0"/>
              </a:spcBef>
            </a:pPr>
            <a:r>
              <a:rPr lang="en-US" altLang="en-US" sz="6188" dirty="0">
                <a:hlinkClick r:id="rId4"/>
              </a:rPr>
              <a:t>tuitionbenefit@gradschool.utah.edu</a:t>
            </a:r>
            <a:endParaRPr lang="en-US" altLang="en-US" sz="6188" dirty="0"/>
          </a:p>
          <a:p>
            <a:pPr marL="1696701" lvl="2" indent="0" hangingPunct="1">
              <a:spcBef>
                <a:spcPct val="0"/>
              </a:spcBef>
            </a:pPr>
            <a:r>
              <a:rPr lang="en-US" altLang="en-US" sz="6188" dirty="0">
                <a:hlinkClick r:id="rId5"/>
              </a:rPr>
              <a:t>gradschool.utah.edu/funding/</a:t>
            </a:r>
            <a:r>
              <a:rPr lang="en-US" altLang="en-US" sz="6188" dirty="0" err="1">
                <a:hlinkClick r:id="rId5"/>
              </a:rPr>
              <a:t>tbp</a:t>
            </a:r>
            <a:endParaRPr lang="en-US" altLang="en-US" sz="6188" dirty="0"/>
          </a:p>
        </p:txBody>
      </p:sp>
      <p:sp>
        <p:nvSpPr>
          <p:cNvPr id="4" name="Rectangle 2">
            <a:extLst>
              <a:ext uri="{FF2B5EF4-FFF2-40B4-BE49-F238E27FC236}">
                <a16:creationId xmlns:a16="http://schemas.microsoft.com/office/drawing/2014/main" id="{64AD9C30-0354-82E1-E184-16FBBD4FA04A}"/>
              </a:ext>
            </a:extLst>
          </p:cNvPr>
          <p:cNvSpPr txBox="1">
            <a:spLocks noChangeArrowheads="1"/>
          </p:cNvSpPr>
          <p:nvPr/>
        </p:nvSpPr>
        <p:spPr bwMode="auto">
          <a:xfrm>
            <a:off x="15118880" y="3193885"/>
            <a:ext cx="8134944" cy="6750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1438" tIns="71438" rIns="71438" bIns="71438" numCol="1" anchor="ctr" anchorCtr="0" compatLnSpc="1">
            <a:prstTxWarp prst="textNoShape">
              <a:avLst/>
            </a:prstTxWarp>
          </a:bodyPr>
          <a:lstStyle>
            <a:lvl1pPr marL="838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500" indent="0" eaLnBrk="1" hangingPunct="1">
              <a:spcBef>
                <a:spcPct val="0"/>
              </a:spcBef>
              <a:buNone/>
            </a:pPr>
            <a:r>
              <a:rPr lang="en-US" altLang="en-US" sz="4400" b="0" dirty="0"/>
              <a:t>Terrie Parker</a:t>
            </a:r>
          </a:p>
          <a:p>
            <a:pPr marL="1696701" lvl="2" indent="0" eaLnBrk="1" hangingPunct="1">
              <a:spcBef>
                <a:spcPct val="0"/>
              </a:spcBef>
              <a:buNone/>
            </a:pPr>
            <a:r>
              <a:rPr lang="en-US" altLang="en-US" sz="2800" b="0" dirty="0"/>
              <a:t>Director, Accounting &amp; Finance</a:t>
            </a:r>
          </a:p>
          <a:p>
            <a:pPr marL="1696701" lvl="2" indent="0" eaLnBrk="1" hangingPunct="1">
              <a:spcBef>
                <a:spcPct val="0"/>
              </a:spcBef>
              <a:buNone/>
            </a:pPr>
            <a:r>
              <a:rPr lang="en-US" altLang="en-US" sz="2800" b="0" dirty="0"/>
              <a:t>The Graduate School</a:t>
            </a:r>
          </a:p>
          <a:p>
            <a:pPr marL="1696701" lvl="2" indent="0" eaLnBrk="1" hangingPunct="1">
              <a:spcBef>
                <a:spcPct val="0"/>
              </a:spcBef>
              <a:buNone/>
            </a:pPr>
            <a:r>
              <a:rPr lang="en-US" altLang="en-US" sz="2800" b="0" dirty="0"/>
              <a:t>801-585-6213</a:t>
            </a:r>
          </a:p>
          <a:p>
            <a:pPr marL="1696701" lvl="2" indent="0" eaLnBrk="1" hangingPunct="1">
              <a:spcBef>
                <a:spcPct val="0"/>
              </a:spcBef>
              <a:buNone/>
            </a:pPr>
            <a:r>
              <a:rPr lang="en-US" altLang="en-US" sz="2800" b="0" dirty="0">
                <a:hlinkClick r:id="rId6"/>
              </a:rPr>
              <a:t>terrie.parker@utah.edu</a:t>
            </a:r>
            <a:endParaRPr lang="en-US" altLang="en-US" sz="2800" b="0" dirty="0"/>
          </a:p>
        </p:txBody>
      </p:sp>
    </p:spTree>
    <p:extLst>
      <p:ext uri="{BB962C8B-B14F-4D97-AF65-F5344CB8AC3E}">
        <p14:creationId xmlns:p14="http://schemas.microsoft.com/office/powerpoint/2010/main" val="25741993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08C3-67A6-064C-AD0F-5EA86B435A47}"/>
              </a:ext>
            </a:extLst>
          </p:cNvPr>
          <p:cNvSpPr>
            <a:spLocks noGrp="1"/>
          </p:cNvSpPr>
          <p:nvPr>
            <p:ph type="title"/>
          </p:nvPr>
        </p:nvSpPr>
        <p:spPr/>
        <p:txBody>
          <a:bodyPr/>
          <a:lstStyle/>
          <a:p>
            <a:r>
              <a:rPr lang="en-US" dirty="0"/>
              <a:t>Tuition Benefit Types</a:t>
            </a:r>
          </a:p>
        </p:txBody>
      </p:sp>
      <p:sp>
        <p:nvSpPr>
          <p:cNvPr id="3" name="Content Placeholder 2">
            <a:extLst>
              <a:ext uri="{FF2B5EF4-FFF2-40B4-BE49-F238E27FC236}">
                <a16:creationId xmlns:a16="http://schemas.microsoft.com/office/drawing/2014/main" id="{FB7E3FF2-AE58-1D4E-8F72-EFABC0DD0DE7}"/>
              </a:ext>
            </a:extLst>
          </p:cNvPr>
          <p:cNvSpPr>
            <a:spLocks noGrp="1"/>
          </p:cNvSpPr>
          <p:nvPr>
            <p:ph idx="1"/>
          </p:nvPr>
        </p:nvSpPr>
        <p:spPr>
          <a:xfrm>
            <a:off x="1689100" y="3149599"/>
            <a:ext cx="21005800" cy="6459913"/>
          </a:xfrm>
        </p:spPr>
        <p:txBody>
          <a:bodyPr>
            <a:normAutofit/>
          </a:bodyPr>
          <a:lstStyle/>
          <a:p>
            <a:pPr>
              <a:spcBef>
                <a:spcPts val="3000"/>
              </a:spcBef>
            </a:pPr>
            <a:r>
              <a:rPr lang="en-US" b="1" dirty="0"/>
              <a:t>Waived Tuition Benefits </a:t>
            </a:r>
            <a:r>
              <a:rPr lang="en-US" dirty="0"/>
              <a:t>(WTB): tuition being written off by the University, representing reduced tuition revenue; this includes resident tuition &amp; mandatory fees, and the nonresident waiver where applicable.</a:t>
            </a:r>
          </a:p>
          <a:p>
            <a:pPr>
              <a:spcBef>
                <a:spcPts val="3000"/>
              </a:spcBef>
            </a:pPr>
            <a:r>
              <a:rPr lang="en-US" b="1" dirty="0"/>
              <a:t>Sponsored Tuition Benefits </a:t>
            </a:r>
            <a:r>
              <a:rPr lang="en-US" dirty="0"/>
              <a:t>(STB): reduction of tuition by way of billing resident tuition and mandatory fees to a sponsoring funding source, which includes research grants, faculty startup packages, donor funds, department discretionary funds, returned F&amp;A, etc.; the University will waive the nonresident waiver where applicable. </a:t>
            </a:r>
          </a:p>
        </p:txBody>
      </p:sp>
    </p:spTree>
    <p:extLst>
      <p:ext uri="{BB962C8B-B14F-4D97-AF65-F5344CB8AC3E}">
        <p14:creationId xmlns:p14="http://schemas.microsoft.com/office/powerpoint/2010/main" val="41623113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830A-CE63-C34D-B90D-75091DC3C93D}"/>
              </a:ext>
            </a:extLst>
          </p:cNvPr>
          <p:cNvSpPr>
            <a:spLocks noGrp="1"/>
          </p:cNvSpPr>
          <p:nvPr>
            <p:ph type="title"/>
          </p:nvPr>
        </p:nvSpPr>
        <p:spPr/>
        <p:txBody>
          <a:bodyPr/>
          <a:lstStyle/>
          <a:p>
            <a:r>
              <a:rPr lang="en-US" dirty="0"/>
              <a:t>Tuition Benefit Structure</a:t>
            </a:r>
          </a:p>
        </p:txBody>
      </p:sp>
      <p:graphicFrame>
        <p:nvGraphicFramePr>
          <p:cNvPr id="4" name="Content Placeholder 3">
            <a:extLst>
              <a:ext uri="{FF2B5EF4-FFF2-40B4-BE49-F238E27FC236}">
                <a16:creationId xmlns:a16="http://schemas.microsoft.com/office/drawing/2014/main" id="{4577C4C5-70B3-0544-BD33-E04662881820}"/>
              </a:ext>
            </a:extLst>
          </p:cNvPr>
          <p:cNvGraphicFramePr>
            <a:graphicFrameLocks noGrp="1"/>
          </p:cNvGraphicFramePr>
          <p:nvPr>
            <p:ph idx="1"/>
            <p:extLst>
              <p:ext uri="{D42A27DB-BD31-4B8C-83A1-F6EECF244321}">
                <p14:modId xmlns:p14="http://schemas.microsoft.com/office/powerpoint/2010/main" val="1108425707"/>
              </p:ext>
            </p:extLst>
          </p:nvPr>
        </p:nvGraphicFramePr>
        <p:xfrm>
          <a:off x="1689100" y="3149599"/>
          <a:ext cx="21005800" cy="9751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5767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03B9-9E4D-1846-837C-0C173686A443}"/>
              </a:ext>
            </a:extLst>
          </p:cNvPr>
          <p:cNvSpPr>
            <a:spLocks noGrp="1"/>
          </p:cNvSpPr>
          <p:nvPr>
            <p:ph type="title"/>
          </p:nvPr>
        </p:nvSpPr>
        <p:spPr/>
        <p:txBody>
          <a:bodyPr/>
          <a:lstStyle/>
          <a:p>
            <a:r>
              <a:rPr lang="en-US" dirty="0"/>
              <a:t>Revising Tuition Support Types</a:t>
            </a:r>
          </a:p>
        </p:txBody>
      </p:sp>
      <p:sp>
        <p:nvSpPr>
          <p:cNvPr id="3" name="Content Placeholder 2">
            <a:extLst>
              <a:ext uri="{FF2B5EF4-FFF2-40B4-BE49-F238E27FC236}">
                <a16:creationId xmlns:a16="http://schemas.microsoft.com/office/drawing/2014/main" id="{EE9C9FA9-921E-C646-BD14-9BA3231C85C3}"/>
              </a:ext>
            </a:extLst>
          </p:cNvPr>
          <p:cNvSpPr>
            <a:spLocks noGrp="1"/>
          </p:cNvSpPr>
          <p:nvPr>
            <p:ph idx="1"/>
          </p:nvPr>
        </p:nvSpPr>
        <p:spPr>
          <a:xfrm>
            <a:off x="1689100" y="3149600"/>
            <a:ext cx="21653038" cy="7257935"/>
          </a:xfrm>
        </p:spPr>
        <p:txBody>
          <a:bodyPr>
            <a:normAutofit/>
          </a:bodyPr>
          <a:lstStyle/>
          <a:p>
            <a:pPr>
              <a:spcBef>
                <a:spcPts val="3000"/>
              </a:spcBef>
            </a:pPr>
            <a:r>
              <a:rPr lang="en-US" dirty="0"/>
              <a:t>Research assistants – RA (GR will be retired) </a:t>
            </a:r>
          </a:p>
          <a:p>
            <a:pPr>
              <a:spcBef>
                <a:spcPts val="3000"/>
              </a:spcBef>
            </a:pPr>
            <a:r>
              <a:rPr lang="en-US" dirty="0"/>
              <a:t>Teaching assistants – TA (GT will be retired) </a:t>
            </a:r>
          </a:p>
          <a:p>
            <a:pPr>
              <a:spcBef>
                <a:spcPts val="3000"/>
              </a:spcBef>
            </a:pPr>
            <a:r>
              <a:rPr lang="en-US" dirty="0"/>
              <a:t>Graduate fellows – GF </a:t>
            </a:r>
          </a:p>
          <a:p>
            <a:pPr>
              <a:spcBef>
                <a:spcPts val="3000"/>
              </a:spcBef>
            </a:pPr>
            <a:r>
              <a:rPr lang="en-US" dirty="0"/>
              <a:t>Traineeships – TR (this is new, separating fellows from trainees) </a:t>
            </a:r>
          </a:p>
          <a:p>
            <a:pPr>
              <a:spcBef>
                <a:spcPts val="3000"/>
              </a:spcBef>
            </a:pPr>
            <a:endParaRPr lang="en-US" dirty="0"/>
          </a:p>
          <a:p>
            <a:pPr>
              <a:spcBef>
                <a:spcPts val="3000"/>
              </a:spcBef>
            </a:pPr>
            <a:r>
              <a:rPr lang="en-US" dirty="0"/>
              <a:t>New graduate assistant job code for non-TBP supported TAs &amp; RAs: 1632</a:t>
            </a:r>
          </a:p>
        </p:txBody>
      </p:sp>
    </p:spTree>
    <p:extLst>
      <p:ext uri="{BB962C8B-B14F-4D97-AF65-F5344CB8AC3E}">
        <p14:creationId xmlns:p14="http://schemas.microsoft.com/office/powerpoint/2010/main" val="28708002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6A26-49CC-D34A-ABDB-81DEF7CDBACD}"/>
              </a:ext>
            </a:extLst>
          </p:cNvPr>
          <p:cNvSpPr>
            <a:spLocks noGrp="1"/>
          </p:cNvSpPr>
          <p:nvPr>
            <p:ph type="title"/>
          </p:nvPr>
        </p:nvSpPr>
        <p:spPr/>
        <p:txBody>
          <a:bodyPr/>
          <a:lstStyle/>
          <a:p>
            <a:r>
              <a:rPr lang="en-US" dirty="0"/>
              <a:t>Switch to Waiver System</a:t>
            </a:r>
          </a:p>
        </p:txBody>
      </p:sp>
      <p:sp>
        <p:nvSpPr>
          <p:cNvPr id="3" name="Content Placeholder 2">
            <a:extLst>
              <a:ext uri="{FF2B5EF4-FFF2-40B4-BE49-F238E27FC236}">
                <a16:creationId xmlns:a16="http://schemas.microsoft.com/office/drawing/2014/main" id="{8249244B-A42C-F942-8187-C5ECA42DACA3}"/>
              </a:ext>
            </a:extLst>
          </p:cNvPr>
          <p:cNvSpPr>
            <a:spLocks noGrp="1"/>
          </p:cNvSpPr>
          <p:nvPr>
            <p:ph idx="1"/>
          </p:nvPr>
        </p:nvSpPr>
        <p:spPr>
          <a:xfrm>
            <a:off x="1689100" y="3149600"/>
            <a:ext cx="21005800" cy="7291185"/>
          </a:xfrm>
        </p:spPr>
        <p:txBody>
          <a:bodyPr>
            <a:normAutofit fontScale="92500"/>
          </a:bodyPr>
          <a:lstStyle/>
          <a:p>
            <a:pPr>
              <a:spcBef>
                <a:spcPts val="3000"/>
              </a:spcBef>
            </a:pPr>
            <a:r>
              <a:rPr lang="en-US" dirty="0"/>
              <a:t>Eliminate dollar-based allocations – these are hard for programs and colleges to balance in relation to student need, they can be restrictive of student enrollments</a:t>
            </a:r>
          </a:p>
          <a:p>
            <a:pPr>
              <a:spcBef>
                <a:spcPts val="3000"/>
              </a:spcBef>
            </a:pPr>
            <a:r>
              <a:rPr lang="en-US" dirty="0"/>
              <a:t>Waivers streamline TBP calculations: 1 student = 1 waiver</a:t>
            </a:r>
          </a:p>
          <a:p>
            <a:pPr>
              <a:spcBef>
                <a:spcPts val="3000"/>
              </a:spcBef>
            </a:pPr>
            <a:r>
              <a:rPr lang="en-US" dirty="0"/>
              <a:t>Waivers will cover up to 12 graduate credits (and as little as 3 credits of thesis or dissertation)</a:t>
            </a:r>
          </a:p>
          <a:p>
            <a:pPr>
              <a:spcBef>
                <a:spcPts val="3000"/>
              </a:spcBef>
            </a:pPr>
            <a:r>
              <a:rPr lang="en-US" dirty="0"/>
              <a:t>Waived Tuition Benefits (WTB) covers TAs, RAs with payroll on activities, GFs, and TRs</a:t>
            </a:r>
          </a:p>
          <a:p>
            <a:pPr>
              <a:spcBef>
                <a:spcPts val="3000"/>
              </a:spcBef>
            </a:pPr>
            <a:r>
              <a:rPr lang="en-US" dirty="0"/>
              <a:t>Additionally, we are eliminating fractional benefits (50% and 75% TB)</a:t>
            </a:r>
          </a:p>
        </p:txBody>
      </p:sp>
    </p:spTree>
    <p:extLst>
      <p:ext uri="{BB962C8B-B14F-4D97-AF65-F5344CB8AC3E}">
        <p14:creationId xmlns:p14="http://schemas.microsoft.com/office/powerpoint/2010/main" val="16584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6A26-49CC-D34A-ABDB-81DEF7CDBACD}"/>
              </a:ext>
            </a:extLst>
          </p:cNvPr>
          <p:cNvSpPr>
            <a:spLocks noGrp="1"/>
          </p:cNvSpPr>
          <p:nvPr>
            <p:ph type="title"/>
          </p:nvPr>
        </p:nvSpPr>
        <p:spPr/>
        <p:txBody>
          <a:bodyPr/>
          <a:lstStyle/>
          <a:p>
            <a:r>
              <a:rPr lang="en-US" dirty="0"/>
              <a:t>AY25 Waivers</a:t>
            </a:r>
          </a:p>
        </p:txBody>
      </p:sp>
      <p:sp>
        <p:nvSpPr>
          <p:cNvPr id="3" name="Content Placeholder 2">
            <a:extLst>
              <a:ext uri="{FF2B5EF4-FFF2-40B4-BE49-F238E27FC236}">
                <a16:creationId xmlns:a16="http://schemas.microsoft.com/office/drawing/2014/main" id="{8249244B-A42C-F942-8187-C5ECA42DACA3}"/>
              </a:ext>
            </a:extLst>
          </p:cNvPr>
          <p:cNvSpPr>
            <a:spLocks noGrp="1"/>
          </p:cNvSpPr>
          <p:nvPr>
            <p:ph idx="1"/>
          </p:nvPr>
        </p:nvSpPr>
        <p:spPr>
          <a:xfrm>
            <a:off x="1689100" y="3149600"/>
            <a:ext cx="21005800" cy="7291185"/>
          </a:xfrm>
        </p:spPr>
        <p:txBody>
          <a:bodyPr>
            <a:normAutofit/>
          </a:bodyPr>
          <a:lstStyle/>
          <a:p>
            <a:pPr>
              <a:spcBef>
                <a:spcPts val="3000"/>
              </a:spcBef>
            </a:pPr>
            <a:r>
              <a:rPr lang="en-US" dirty="0"/>
              <a:t>Projections are based on the number of students served for AY24</a:t>
            </a:r>
          </a:p>
          <a:p>
            <a:pPr>
              <a:spcBef>
                <a:spcPts val="3000"/>
              </a:spcBef>
            </a:pPr>
            <a:r>
              <a:rPr lang="en-US" dirty="0"/>
              <a:t>Similar to allocations, waivers are a college resource that is distributed between programs at the dean of the college’s discretion</a:t>
            </a:r>
          </a:p>
          <a:p>
            <a:pPr>
              <a:spcBef>
                <a:spcPts val="3000"/>
              </a:spcBef>
            </a:pPr>
            <a:r>
              <a:rPr lang="en-US" dirty="0"/>
              <a:t>Final budgets/waiver counts are under review at this time. We are working with the budget office to confirm that information and once it is set, that will be shared with college deans to determine individual department distribution.</a:t>
            </a:r>
          </a:p>
        </p:txBody>
      </p:sp>
    </p:spTree>
    <p:extLst>
      <p:ext uri="{BB962C8B-B14F-4D97-AF65-F5344CB8AC3E}">
        <p14:creationId xmlns:p14="http://schemas.microsoft.com/office/powerpoint/2010/main" val="16587335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1674-A831-4443-9FA7-9C6759E8DD20}"/>
              </a:ext>
            </a:extLst>
          </p:cNvPr>
          <p:cNvSpPr>
            <a:spLocks noGrp="1"/>
          </p:cNvSpPr>
          <p:nvPr>
            <p:ph type="title"/>
          </p:nvPr>
        </p:nvSpPr>
        <p:spPr/>
        <p:txBody>
          <a:bodyPr/>
          <a:lstStyle/>
          <a:p>
            <a:r>
              <a:rPr lang="en-US" dirty="0"/>
              <a:t>Removing Restrictive Rules</a:t>
            </a:r>
          </a:p>
        </p:txBody>
      </p:sp>
      <p:sp>
        <p:nvSpPr>
          <p:cNvPr id="3" name="Content Placeholder 2">
            <a:extLst>
              <a:ext uri="{FF2B5EF4-FFF2-40B4-BE49-F238E27FC236}">
                <a16:creationId xmlns:a16="http://schemas.microsoft.com/office/drawing/2014/main" id="{3D147B12-D36C-934A-8308-3B05E035E448}"/>
              </a:ext>
            </a:extLst>
          </p:cNvPr>
          <p:cNvSpPr>
            <a:spLocks noGrp="1"/>
          </p:cNvSpPr>
          <p:nvPr>
            <p:ph idx="1"/>
          </p:nvPr>
        </p:nvSpPr>
        <p:spPr>
          <a:xfrm>
            <a:off x="1689100" y="3149600"/>
            <a:ext cx="21005800" cy="7939577"/>
          </a:xfrm>
        </p:spPr>
        <p:txBody>
          <a:bodyPr/>
          <a:lstStyle/>
          <a:p>
            <a:pPr marL="0" indent="0">
              <a:spcBef>
                <a:spcPts val="3000"/>
              </a:spcBef>
              <a:buNone/>
            </a:pPr>
            <a:r>
              <a:rPr lang="en-US" dirty="0"/>
              <a:t>The following rules will be eliminated from TBP at-large; however, college leadership will have the opportunity to determine college-specific rules for TBP usage.</a:t>
            </a:r>
          </a:p>
          <a:p>
            <a:pPr>
              <a:spcBef>
                <a:spcPts val="3000"/>
              </a:spcBef>
            </a:pPr>
            <a:r>
              <a:rPr lang="en-US" dirty="0"/>
              <a:t>Will now follow Office of the Registrar definitions of full-time enrollment </a:t>
            </a:r>
          </a:p>
          <a:p>
            <a:pPr>
              <a:spcBef>
                <a:spcPts val="3000"/>
              </a:spcBef>
            </a:pPr>
            <a:r>
              <a:rPr lang="en-US" dirty="0"/>
              <a:t>84 credit hour rule for RAs will be eliminated</a:t>
            </a:r>
          </a:p>
          <a:p>
            <a:pPr>
              <a:spcBef>
                <a:spcPts val="3000"/>
              </a:spcBef>
            </a:pPr>
            <a:r>
              <a:rPr lang="en-US" dirty="0"/>
              <a:t>First degree restriction eliminated </a:t>
            </a:r>
          </a:p>
          <a:p>
            <a:pPr>
              <a:spcBef>
                <a:spcPts val="3000"/>
              </a:spcBef>
            </a:pPr>
            <a:r>
              <a:rPr lang="en-US" dirty="0"/>
              <a:t>Semester limits eliminated</a:t>
            </a:r>
          </a:p>
        </p:txBody>
      </p:sp>
    </p:spTree>
    <p:extLst>
      <p:ext uri="{BB962C8B-B14F-4D97-AF65-F5344CB8AC3E}">
        <p14:creationId xmlns:p14="http://schemas.microsoft.com/office/powerpoint/2010/main" val="3382434505"/>
      </p:ext>
    </p:extLst>
  </p:cSld>
  <p:clrMapOvr>
    <a:masterClrMapping/>
  </p:clrMapOvr>
  <p:transition/>
</p:sld>
</file>

<file path=ppt/theme/theme1.xml><?xml version="1.0" encoding="utf-8"?>
<a:theme xmlns:a="http://schemas.openxmlformats.org/drawingml/2006/main" name="White">
  <a:themeElements>
    <a:clrScheme name="Utah Brand Colors">
      <a:dk1>
        <a:srgbClr val="708E99"/>
      </a:dk1>
      <a:lt1>
        <a:srgbClr val="FFFFFF"/>
      </a:lt1>
      <a:dk2>
        <a:srgbClr val="708E99"/>
      </a:dk2>
      <a:lt2>
        <a:srgbClr val="E2E6E6"/>
      </a:lt2>
      <a:accent1>
        <a:srgbClr val="BE0000"/>
      </a:accent1>
      <a:accent2>
        <a:srgbClr val="FBA918"/>
      </a:accent2>
      <a:accent3>
        <a:srgbClr val="890000"/>
      </a:accent3>
      <a:accent4>
        <a:srgbClr val="3ABFC0"/>
      </a:accent4>
      <a:accent5>
        <a:srgbClr val="E3937B"/>
      </a:accent5>
      <a:accent6>
        <a:srgbClr val="EFC041"/>
      </a:accent6>
      <a:hlink>
        <a:srgbClr val="BE0000"/>
      </a:hlink>
      <a:folHlink>
        <a:srgbClr val="3ABFC0"/>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1502</TotalTime>
  <Words>1837</Words>
  <Application>Microsoft Macintosh PowerPoint</Application>
  <PresentationFormat>Custom</PresentationFormat>
  <Paragraphs>142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Factoria Ultra</vt:lpstr>
      <vt:lpstr>Helvetica Neue</vt:lpstr>
      <vt:lpstr>Helvetica Neue Light</vt:lpstr>
      <vt:lpstr>Helvetica Neue Medium</vt:lpstr>
      <vt:lpstr>White</vt:lpstr>
      <vt:lpstr>Tuition Benefit Guidelines AY25 University of Utah – The Graduate School</vt:lpstr>
      <vt:lpstr>Contents</vt:lpstr>
      <vt:lpstr>Updates to the Tuition Benefit Guidelines</vt:lpstr>
      <vt:lpstr>Tuition Benefit Types</vt:lpstr>
      <vt:lpstr>Tuition Benefit Structure</vt:lpstr>
      <vt:lpstr>Revising Tuition Support Types</vt:lpstr>
      <vt:lpstr>Switch to Waiver System</vt:lpstr>
      <vt:lpstr>AY25 Waivers</vt:lpstr>
      <vt:lpstr>Removing Restrictive Rules</vt:lpstr>
      <vt:lpstr>Increase to 30 Credits AY</vt:lpstr>
      <vt:lpstr>The New Entry Portal</vt:lpstr>
      <vt:lpstr>NOTE</vt:lpstr>
      <vt:lpstr>The New Entry Portal – Landing Page</vt:lpstr>
      <vt:lpstr>The New Entry Portal – Landing Page</vt:lpstr>
      <vt:lpstr>The New Entry Portal – Landing Page</vt:lpstr>
      <vt:lpstr>The New Entry Portal – Landing Page</vt:lpstr>
      <vt:lpstr>The New Entry Portal – Entry Page</vt:lpstr>
      <vt:lpstr>The New Entry Portal – Entry Page</vt:lpstr>
      <vt:lpstr>The New Entry Portal – Entry Page</vt:lpstr>
      <vt:lpstr>The New Entry Portal – Entry Page</vt:lpstr>
      <vt:lpstr>Entry Process Timeline</vt:lpstr>
      <vt:lpstr>NOTE - Reminder</vt:lpstr>
      <vt:lpstr>New Report Page – Preview 1</vt:lpstr>
      <vt:lpstr>New Report Page – Preview 2</vt:lpstr>
      <vt:lpstr>Planned/Requested Updates for the Reports</vt:lpstr>
      <vt:lpstr>GSHIP – A Quick Note</vt:lpstr>
      <vt:lpstr>FAQs</vt:lpstr>
      <vt:lpstr>Summer Enrollment &amp; TB</vt:lpstr>
      <vt:lpstr>Summer Enrollment &amp; TB</vt:lpstr>
      <vt:lpstr>Annualized Requirement?</vt:lpstr>
      <vt:lpstr>Differentials?</vt:lpstr>
      <vt:lpstr>GF and GSHIP?</vt:lpstr>
      <vt:lpstr>Traineeships and job codes?</vt:lpstr>
      <vt:lpstr>Q&amp;A Dates</vt:lpstr>
      <vt:lpstr>Questions/Contact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Gowers</dc:creator>
  <cp:lastModifiedBy>Jason Stidd</cp:lastModifiedBy>
  <cp:revision>25</cp:revision>
  <dcterms:modified xsi:type="dcterms:W3CDTF">2024-06-25T16:20:40Z</dcterms:modified>
</cp:coreProperties>
</file>